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sldIdLst>
    <p:sldId id="258" r:id="rId2"/>
    <p:sldId id="259" r:id="rId3"/>
    <p:sldId id="284" r:id="rId4"/>
    <p:sldId id="261" r:id="rId5"/>
    <p:sldId id="263" r:id="rId6"/>
    <p:sldId id="267" r:id="rId7"/>
    <p:sldId id="285" r:id="rId8"/>
    <p:sldId id="268" r:id="rId9"/>
    <p:sldId id="269" r:id="rId10"/>
    <p:sldId id="270" r:id="rId11"/>
    <p:sldId id="271" r:id="rId12"/>
    <p:sldId id="272" r:id="rId13"/>
    <p:sldId id="275" r:id="rId14"/>
    <p:sldId id="277" r:id="rId15"/>
    <p:sldId id="278" r:id="rId16"/>
    <p:sldId id="279" r:id="rId17"/>
    <p:sldId id="286" r:id="rId18"/>
    <p:sldId id="287" r:id="rId19"/>
    <p:sldId id="276" r:id="rId20"/>
    <p:sldId id="273" r:id="rId21"/>
    <p:sldId id="283" r:id="rId22"/>
    <p:sldId id="280" r:id="rId23"/>
    <p:sldId id="281" r:id="rId24"/>
    <p:sldId id="274" r:id="rId25"/>
    <p:sldId id="290" r:id="rId26"/>
    <p:sldId id="291" r:id="rId27"/>
    <p:sldId id="292" r:id="rId28"/>
    <p:sldId id="266" r:id="rId29"/>
    <p:sldId id="28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434" autoAdjust="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835FA28-A44D-4A5C-8FA7-338CC89A0F4C}" type="datetimeFigureOut">
              <a:rPr lang="en-IN" smtClean="0"/>
              <a:t>21-02-2022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2AD9C9A-0C47-488D-B4D8-016485C03879}" type="slidenum">
              <a:rPr lang="en-IN" smtClean="0"/>
              <a:t>‹#›</a:t>
            </a:fld>
            <a:endParaRPr lang="en-IN" dirty="0"/>
          </a:p>
        </p:txBody>
      </p:sp>
    </p:spTree>
    <p:extLst>
      <p:ext uri="{BB962C8B-B14F-4D97-AF65-F5344CB8AC3E}">
        <p14:creationId xmlns:p14="http://schemas.microsoft.com/office/powerpoint/2010/main" val="1910705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35FA28-A44D-4A5C-8FA7-338CC89A0F4C}" type="datetimeFigureOut">
              <a:rPr lang="en-IN" smtClean="0"/>
              <a:t>21-02-2022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2AD9C9A-0C47-488D-B4D8-016485C03879}" type="slidenum">
              <a:rPr lang="en-IN" smtClean="0"/>
              <a:t>‹#›</a:t>
            </a:fld>
            <a:endParaRPr lang="en-IN" dirty="0"/>
          </a:p>
        </p:txBody>
      </p:sp>
    </p:spTree>
    <p:extLst>
      <p:ext uri="{BB962C8B-B14F-4D97-AF65-F5344CB8AC3E}">
        <p14:creationId xmlns:p14="http://schemas.microsoft.com/office/powerpoint/2010/main" val="3113069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35FA28-A44D-4A5C-8FA7-338CC89A0F4C}" type="datetimeFigureOut">
              <a:rPr lang="en-IN" smtClean="0"/>
              <a:t>21-02-2022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2AD9C9A-0C47-488D-B4D8-016485C03879}" type="slidenum">
              <a:rPr lang="en-IN" smtClean="0"/>
              <a:t>‹#›</a:t>
            </a:fld>
            <a:endParaRPr lang="en-IN"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141215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35FA28-A44D-4A5C-8FA7-338CC89A0F4C}" type="datetimeFigureOut">
              <a:rPr lang="en-IN" smtClean="0"/>
              <a:t>21-02-2022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2AD9C9A-0C47-488D-B4D8-016485C03879}" type="slidenum">
              <a:rPr lang="en-IN" smtClean="0"/>
              <a:t>‹#›</a:t>
            </a:fld>
            <a:endParaRPr lang="en-IN" dirty="0"/>
          </a:p>
        </p:txBody>
      </p:sp>
    </p:spTree>
    <p:extLst>
      <p:ext uri="{BB962C8B-B14F-4D97-AF65-F5344CB8AC3E}">
        <p14:creationId xmlns:p14="http://schemas.microsoft.com/office/powerpoint/2010/main" val="8548083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35FA28-A44D-4A5C-8FA7-338CC89A0F4C}" type="datetimeFigureOut">
              <a:rPr lang="en-IN" smtClean="0"/>
              <a:t>21-02-2022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2AD9C9A-0C47-488D-B4D8-016485C03879}" type="slidenum">
              <a:rPr lang="en-IN" smtClean="0"/>
              <a:t>‹#›</a:t>
            </a:fld>
            <a:endParaRPr lang="en-I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151494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35FA28-A44D-4A5C-8FA7-338CC89A0F4C}" type="datetimeFigureOut">
              <a:rPr lang="en-IN" smtClean="0"/>
              <a:t>21-02-2022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2AD9C9A-0C47-488D-B4D8-016485C03879}" type="slidenum">
              <a:rPr lang="en-IN" smtClean="0"/>
              <a:t>‹#›</a:t>
            </a:fld>
            <a:endParaRPr lang="en-IN" dirty="0"/>
          </a:p>
        </p:txBody>
      </p:sp>
    </p:spTree>
    <p:extLst>
      <p:ext uri="{BB962C8B-B14F-4D97-AF65-F5344CB8AC3E}">
        <p14:creationId xmlns:p14="http://schemas.microsoft.com/office/powerpoint/2010/main" val="2008495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835FA28-A44D-4A5C-8FA7-338CC89A0F4C}" type="datetimeFigureOut">
              <a:rPr lang="en-IN" smtClean="0"/>
              <a:t>21-02-2022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2AD9C9A-0C47-488D-B4D8-016485C03879}" type="slidenum">
              <a:rPr lang="en-IN" smtClean="0"/>
              <a:t>‹#›</a:t>
            </a:fld>
            <a:endParaRPr lang="en-IN" dirty="0"/>
          </a:p>
        </p:txBody>
      </p:sp>
    </p:spTree>
    <p:extLst>
      <p:ext uri="{BB962C8B-B14F-4D97-AF65-F5344CB8AC3E}">
        <p14:creationId xmlns:p14="http://schemas.microsoft.com/office/powerpoint/2010/main" val="3584906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835FA28-A44D-4A5C-8FA7-338CC89A0F4C}" type="datetimeFigureOut">
              <a:rPr lang="en-IN" smtClean="0"/>
              <a:t>21-02-2022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2AD9C9A-0C47-488D-B4D8-016485C03879}" type="slidenum">
              <a:rPr lang="en-IN" smtClean="0"/>
              <a:t>‹#›</a:t>
            </a:fld>
            <a:endParaRPr lang="en-IN" dirty="0"/>
          </a:p>
        </p:txBody>
      </p:sp>
    </p:spTree>
    <p:extLst>
      <p:ext uri="{BB962C8B-B14F-4D97-AF65-F5344CB8AC3E}">
        <p14:creationId xmlns:p14="http://schemas.microsoft.com/office/powerpoint/2010/main" val="2322425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835FA28-A44D-4A5C-8FA7-338CC89A0F4C}" type="datetimeFigureOut">
              <a:rPr lang="en-IN" smtClean="0"/>
              <a:t>21-02-2022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2AD9C9A-0C47-488D-B4D8-016485C03879}" type="slidenum">
              <a:rPr lang="en-IN" smtClean="0"/>
              <a:t>‹#›</a:t>
            </a:fld>
            <a:endParaRPr lang="en-IN" dirty="0"/>
          </a:p>
        </p:txBody>
      </p:sp>
    </p:spTree>
    <p:extLst>
      <p:ext uri="{BB962C8B-B14F-4D97-AF65-F5344CB8AC3E}">
        <p14:creationId xmlns:p14="http://schemas.microsoft.com/office/powerpoint/2010/main" val="1730536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35FA28-A44D-4A5C-8FA7-338CC89A0F4C}" type="datetimeFigureOut">
              <a:rPr lang="en-IN" smtClean="0"/>
              <a:t>21-02-2022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2AD9C9A-0C47-488D-B4D8-016485C03879}" type="slidenum">
              <a:rPr lang="en-IN" smtClean="0"/>
              <a:t>‹#›</a:t>
            </a:fld>
            <a:endParaRPr lang="en-IN" dirty="0"/>
          </a:p>
        </p:txBody>
      </p:sp>
    </p:spTree>
    <p:extLst>
      <p:ext uri="{BB962C8B-B14F-4D97-AF65-F5344CB8AC3E}">
        <p14:creationId xmlns:p14="http://schemas.microsoft.com/office/powerpoint/2010/main" val="872403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835FA28-A44D-4A5C-8FA7-338CC89A0F4C}" type="datetimeFigureOut">
              <a:rPr lang="en-IN" smtClean="0"/>
              <a:t>21-02-2022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2AD9C9A-0C47-488D-B4D8-016485C03879}" type="slidenum">
              <a:rPr lang="en-IN" smtClean="0"/>
              <a:t>‹#›</a:t>
            </a:fld>
            <a:endParaRPr lang="en-IN" dirty="0"/>
          </a:p>
        </p:txBody>
      </p:sp>
    </p:spTree>
    <p:extLst>
      <p:ext uri="{BB962C8B-B14F-4D97-AF65-F5344CB8AC3E}">
        <p14:creationId xmlns:p14="http://schemas.microsoft.com/office/powerpoint/2010/main" val="2955664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835FA28-A44D-4A5C-8FA7-338CC89A0F4C}" type="datetimeFigureOut">
              <a:rPr lang="en-IN" smtClean="0"/>
              <a:t>21-02-2022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22AD9C9A-0C47-488D-B4D8-016485C03879}" type="slidenum">
              <a:rPr lang="en-IN" smtClean="0"/>
              <a:t>‹#›</a:t>
            </a:fld>
            <a:endParaRPr lang="en-IN" dirty="0"/>
          </a:p>
        </p:txBody>
      </p:sp>
    </p:spTree>
    <p:extLst>
      <p:ext uri="{BB962C8B-B14F-4D97-AF65-F5344CB8AC3E}">
        <p14:creationId xmlns:p14="http://schemas.microsoft.com/office/powerpoint/2010/main" val="1286799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835FA28-A44D-4A5C-8FA7-338CC89A0F4C}" type="datetimeFigureOut">
              <a:rPr lang="en-IN" smtClean="0"/>
              <a:t>21-02-2022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2AD9C9A-0C47-488D-B4D8-016485C03879}" type="slidenum">
              <a:rPr lang="en-IN" smtClean="0"/>
              <a:t>‹#›</a:t>
            </a:fld>
            <a:endParaRPr lang="en-IN" dirty="0"/>
          </a:p>
        </p:txBody>
      </p:sp>
    </p:spTree>
    <p:extLst>
      <p:ext uri="{BB962C8B-B14F-4D97-AF65-F5344CB8AC3E}">
        <p14:creationId xmlns:p14="http://schemas.microsoft.com/office/powerpoint/2010/main" val="196195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35FA28-A44D-4A5C-8FA7-338CC89A0F4C}" type="datetimeFigureOut">
              <a:rPr lang="en-IN" smtClean="0"/>
              <a:t>21-02-2022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22AD9C9A-0C47-488D-B4D8-016485C03879}" type="slidenum">
              <a:rPr lang="en-IN" smtClean="0"/>
              <a:t>‹#›</a:t>
            </a:fld>
            <a:endParaRPr lang="en-IN" dirty="0"/>
          </a:p>
        </p:txBody>
      </p:sp>
    </p:spTree>
    <p:extLst>
      <p:ext uri="{BB962C8B-B14F-4D97-AF65-F5344CB8AC3E}">
        <p14:creationId xmlns:p14="http://schemas.microsoft.com/office/powerpoint/2010/main" val="3139326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35FA28-A44D-4A5C-8FA7-338CC89A0F4C}" type="datetimeFigureOut">
              <a:rPr lang="en-IN" smtClean="0"/>
              <a:t>21-02-2022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2AD9C9A-0C47-488D-B4D8-016485C03879}" type="slidenum">
              <a:rPr lang="en-IN" smtClean="0"/>
              <a:t>‹#›</a:t>
            </a:fld>
            <a:endParaRPr lang="en-IN" dirty="0"/>
          </a:p>
        </p:txBody>
      </p:sp>
    </p:spTree>
    <p:extLst>
      <p:ext uri="{BB962C8B-B14F-4D97-AF65-F5344CB8AC3E}">
        <p14:creationId xmlns:p14="http://schemas.microsoft.com/office/powerpoint/2010/main" val="1380134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35FA28-A44D-4A5C-8FA7-338CC89A0F4C}" type="datetimeFigureOut">
              <a:rPr lang="en-IN" smtClean="0"/>
              <a:t>21-02-2022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2AD9C9A-0C47-488D-B4D8-016485C03879}" type="slidenum">
              <a:rPr lang="en-IN" smtClean="0"/>
              <a:t>‹#›</a:t>
            </a:fld>
            <a:endParaRPr lang="en-IN" dirty="0"/>
          </a:p>
        </p:txBody>
      </p:sp>
    </p:spTree>
    <p:extLst>
      <p:ext uri="{BB962C8B-B14F-4D97-AF65-F5344CB8AC3E}">
        <p14:creationId xmlns:p14="http://schemas.microsoft.com/office/powerpoint/2010/main" val="260943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835FA28-A44D-4A5C-8FA7-338CC89A0F4C}" type="datetimeFigureOut">
              <a:rPr lang="en-IN" smtClean="0"/>
              <a:t>21-02-2022</a:t>
            </a:fld>
            <a:endParaRPr lang="en-IN"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2AD9C9A-0C47-488D-B4D8-016485C03879}" type="slidenum">
              <a:rPr lang="en-IN" smtClean="0"/>
              <a:t>‹#›</a:t>
            </a:fld>
            <a:endParaRPr lang="en-IN" dirty="0"/>
          </a:p>
        </p:txBody>
      </p:sp>
    </p:spTree>
    <p:extLst>
      <p:ext uri="{BB962C8B-B14F-4D97-AF65-F5344CB8AC3E}">
        <p14:creationId xmlns:p14="http://schemas.microsoft.com/office/powerpoint/2010/main" val="2415702376"/>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4B7455-101B-4D56-B44D-1F579A894444}"/>
              </a:ext>
            </a:extLst>
          </p:cNvPr>
          <p:cNvSpPr>
            <a:spLocks noGrp="1"/>
          </p:cNvSpPr>
          <p:nvPr>
            <p:ph type="ctrTitle"/>
          </p:nvPr>
        </p:nvSpPr>
        <p:spPr>
          <a:xfrm>
            <a:off x="1376677" y="1957177"/>
            <a:ext cx="8823391" cy="2421464"/>
          </a:xfrm>
        </p:spPr>
        <p:txBody>
          <a:bodyPr>
            <a:normAutofit/>
          </a:bodyPr>
          <a:lstStyle/>
          <a:p>
            <a:pPr algn="ctr"/>
            <a:r>
              <a:rPr lang="en-IN" sz="4400" dirty="0"/>
              <a:t>PORTABLE SURROUND CAM CONTROL</a:t>
            </a:r>
            <a:br>
              <a:rPr lang="en-IN" sz="4400" dirty="0"/>
            </a:br>
            <a:r>
              <a:rPr lang="en-IN" sz="4400" dirty="0"/>
              <a:t>(</a:t>
            </a:r>
            <a:r>
              <a:rPr lang="en-IN" sz="4400" dirty="0" smtClean="0"/>
              <a:t>HOTEL MANAGEMENT)</a:t>
            </a:r>
            <a:endParaRPr lang="en-IN" sz="4400" dirty="0"/>
          </a:p>
        </p:txBody>
      </p:sp>
    </p:spTree>
    <p:extLst>
      <p:ext uri="{BB962C8B-B14F-4D97-AF65-F5344CB8AC3E}">
        <p14:creationId xmlns:p14="http://schemas.microsoft.com/office/powerpoint/2010/main" val="7759917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3958" y="1233197"/>
            <a:ext cx="10515600" cy="1651671"/>
          </a:xfrm>
        </p:spPr>
        <p:txBody>
          <a:bodyPr>
            <a:normAutofit lnSpcReduction="10000"/>
          </a:bodyPr>
          <a:lstStyle/>
          <a:p>
            <a:pPr>
              <a:buFont typeface="Wingdings" panose="05000000000000000000" pitchFamily="2" charset="2"/>
              <a:buChar char="Ø"/>
            </a:pPr>
            <a:r>
              <a:rPr lang="en-IN" sz="2400" dirty="0" smtClean="0"/>
              <a:t>PCF8574 I2C module:</a:t>
            </a:r>
          </a:p>
          <a:p>
            <a:pPr marL="457200" lvl="1" indent="0">
              <a:buNone/>
            </a:pPr>
            <a:r>
              <a:rPr lang="en-IN" sz="2000" dirty="0" smtClean="0"/>
              <a:t>The PCF8574/74A provides general-purpose remote I/O expansion via the two-wire bidirectional I2C-bus (serial clock (SCL), serial data (SDA)). The devices consist of eight quasi-bidirectional ports, 100 kHz I2C-bus interface, three hardware address inputs and interrupt output operating between 2.5 V and 6 V.</a:t>
            </a:r>
            <a:endParaRPr lang="en-IN"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7006" y="2884868"/>
            <a:ext cx="4931535" cy="3760631"/>
          </a:xfrm>
          <a:prstGeom prst="rect">
            <a:avLst/>
          </a:prstGeom>
        </p:spPr>
      </p:pic>
    </p:spTree>
    <p:extLst>
      <p:ext uri="{BB962C8B-B14F-4D97-AF65-F5344CB8AC3E}">
        <p14:creationId xmlns:p14="http://schemas.microsoft.com/office/powerpoint/2010/main" val="32019884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71834"/>
            <a:ext cx="10515600" cy="1806217"/>
          </a:xfrm>
        </p:spPr>
        <p:txBody>
          <a:bodyPr>
            <a:normAutofit fontScale="92500" lnSpcReduction="20000"/>
          </a:bodyPr>
          <a:lstStyle/>
          <a:p>
            <a:pPr>
              <a:buFont typeface="Wingdings" panose="05000000000000000000" pitchFamily="2" charset="2"/>
              <a:buChar char="Ø"/>
            </a:pPr>
            <a:r>
              <a:rPr lang="en-IN" sz="2600" dirty="0" smtClean="0"/>
              <a:t>4-Relay module:</a:t>
            </a:r>
          </a:p>
          <a:p>
            <a:pPr marL="457200" lvl="1" indent="0">
              <a:buNone/>
            </a:pPr>
            <a:r>
              <a:rPr lang="en-US" sz="2200" dirty="0"/>
              <a:t>The 4 Channel Relay Module is a convenient board which can be used to control high voltage, high current load such as motor, solenoid valves, lamps and AC load. It is designed to interface with microcontroller such as Arduino, PIC and etc. The relays terminal (COM, NO and NC) is being brought out with screw terminal. It also comes with a LED to indicate the status of relay.</a:t>
            </a:r>
            <a:endParaRPr lang="en-IN" sz="2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8674" y="2962142"/>
            <a:ext cx="4442138" cy="3554568"/>
          </a:xfrm>
          <a:prstGeom prst="rect">
            <a:avLst/>
          </a:prstGeom>
        </p:spPr>
      </p:pic>
    </p:spTree>
    <p:extLst>
      <p:ext uri="{BB962C8B-B14F-4D97-AF65-F5344CB8AC3E}">
        <p14:creationId xmlns:p14="http://schemas.microsoft.com/office/powerpoint/2010/main" val="19761186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600" dirty="0" smtClean="0"/>
              <a:t>PROJECT DESCRIPTION</a:t>
            </a:r>
            <a:endParaRPr lang="en-IN" sz="3600" dirty="0"/>
          </a:p>
        </p:txBody>
      </p:sp>
      <p:sp>
        <p:nvSpPr>
          <p:cNvPr id="3" name="Content Placeholder 2"/>
          <p:cNvSpPr>
            <a:spLocks noGrp="1"/>
          </p:cNvSpPr>
          <p:nvPr>
            <p:ph idx="1"/>
          </p:nvPr>
        </p:nvSpPr>
        <p:spPr>
          <a:xfrm>
            <a:off x="677334" y="2160589"/>
            <a:ext cx="8596668" cy="4343242"/>
          </a:xfrm>
        </p:spPr>
        <p:txBody>
          <a:bodyPr/>
          <a:lstStyle/>
          <a:p>
            <a:pPr>
              <a:buFont typeface="Wingdings" panose="05000000000000000000" pitchFamily="2" charset="2"/>
              <a:buChar char="Ø"/>
            </a:pPr>
            <a:r>
              <a:rPr lang="en-IN" sz="2400" dirty="0" smtClean="0"/>
              <a:t> Portable Surround Cam Control(PSCC) is a hotel based management system, which aims at:</a:t>
            </a:r>
          </a:p>
          <a:p>
            <a:pPr marL="0" indent="0">
              <a:buNone/>
            </a:pPr>
            <a:r>
              <a:rPr lang="en-IN" sz="2400" dirty="0" smtClean="0"/>
              <a:t>    	1) Wireless communication  2) Cost effective system        	3) User friendly user interface </a:t>
            </a:r>
          </a:p>
          <a:p>
            <a:pPr>
              <a:buFont typeface="Wingdings" panose="05000000000000000000" pitchFamily="2" charset="2"/>
              <a:buChar char="Ø"/>
            </a:pPr>
            <a:r>
              <a:rPr lang="en-IN" sz="2400" dirty="0" smtClean="0"/>
              <a:t>This project has been divided into 4 sections:-</a:t>
            </a:r>
          </a:p>
          <a:p>
            <a:pPr marL="971550" lvl="1" indent="-514350">
              <a:buAutoNum type="arabicParenR"/>
            </a:pPr>
            <a:r>
              <a:rPr lang="en-IN" sz="2000" dirty="0" smtClean="0"/>
              <a:t>Room Booking at reception</a:t>
            </a:r>
          </a:p>
          <a:p>
            <a:pPr marL="971550" lvl="1" indent="-514350">
              <a:buAutoNum type="arabicParenR"/>
            </a:pPr>
            <a:r>
              <a:rPr lang="en-IN" sz="2000" dirty="0" smtClean="0"/>
              <a:t>Food ordering via mobile application</a:t>
            </a:r>
          </a:p>
          <a:p>
            <a:pPr marL="971550" lvl="1" indent="-514350">
              <a:buAutoNum type="arabicParenR"/>
            </a:pPr>
            <a:r>
              <a:rPr lang="en-IN" sz="2000" dirty="0" smtClean="0"/>
              <a:t>Room service via mobile application/buttons module</a:t>
            </a:r>
          </a:p>
          <a:p>
            <a:pPr marL="971550" lvl="1" indent="-514350">
              <a:buAutoNum type="arabicParenR"/>
            </a:pPr>
            <a:r>
              <a:rPr lang="en-IN" sz="2000" dirty="0" smtClean="0"/>
              <a:t>Hotel Automation</a:t>
            </a:r>
          </a:p>
        </p:txBody>
      </p:sp>
    </p:spTree>
    <p:extLst>
      <p:ext uri="{BB962C8B-B14F-4D97-AF65-F5344CB8AC3E}">
        <p14:creationId xmlns:p14="http://schemas.microsoft.com/office/powerpoint/2010/main" val="7783594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533" y="1"/>
            <a:ext cx="9704934" cy="6168980"/>
          </a:xfrm>
          <a:prstGeom prst="rect">
            <a:avLst/>
          </a:prstGeom>
        </p:spPr>
      </p:pic>
      <p:sp>
        <p:nvSpPr>
          <p:cNvPr id="2" name="TextBox 1"/>
          <p:cNvSpPr txBox="1"/>
          <p:nvPr/>
        </p:nvSpPr>
        <p:spPr>
          <a:xfrm>
            <a:off x="3193961" y="6168981"/>
            <a:ext cx="5434884" cy="369332"/>
          </a:xfrm>
          <a:prstGeom prst="rect">
            <a:avLst/>
          </a:prstGeom>
          <a:noFill/>
        </p:spPr>
        <p:txBody>
          <a:bodyPr wrap="square" rtlCol="0">
            <a:spAutoFit/>
          </a:bodyPr>
          <a:lstStyle/>
          <a:p>
            <a:pPr algn="ctr"/>
            <a:r>
              <a:rPr lang="en-IN" b="1" u="sng" dirty="0" smtClean="0"/>
              <a:t>PROCESSES RUNNING IN PARALLEL</a:t>
            </a:r>
            <a:endParaRPr lang="en-IN" b="1" u="sng" dirty="0"/>
          </a:p>
        </p:txBody>
      </p:sp>
    </p:spTree>
    <p:extLst>
      <p:ext uri="{BB962C8B-B14F-4D97-AF65-F5344CB8AC3E}">
        <p14:creationId xmlns:p14="http://schemas.microsoft.com/office/powerpoint/2010/main" val="37445019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04563" y="309093"/>
            <a:ext cx="7147775" cy="461665"/>
          </a:xfrm>
          <a:prstGeom prst="rect">
            <a:avLst/>
          </a:prstGeom>
          <a:noFill/>
        </p:spPr>
        <p:txBody>
          <a:bodyPr wrap="square" rtlCol="0">
            <a:spAutoFit/>
          </a:bodyPr>
          <a:lstStyle/>
          <a:p>
            <a:pPr algn="ctr"/>
            <a:r>
              <a:rPr lang="en-IN" sz="2400" b="1" u="sng" dirty="0" smtClean="0"/>
              <a:t>MOBILE APPLICATION FOR CUSTOMER SERVICES</a:t>
            </a:r>
            <a:endParaRPr lang="en-IN" sz="2400" b="1" u="sng"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1215" y="1118488"/>
            <a:ext cx="2868053" cy="481867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5814" y="1118488"/>
            <a:ext cx="2685600" cy="4818673"/>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0838" y="1118488"/>
            <a:ext cx="2711360" cy="4818673"/>
          </a:xfrm>
          <a:prstGeom prst="rect">
            <a:avLst/>
          </a:prstGeom>
        </p:spPr>
      </p:pic>
      <p:sp>
        <p:nvSpPr>
          <p:cNvPr id="8" name="Notched Right Arrow 7"/>
          <p:cNvSpPr/>
          <p:nvPr/>
        </p:nvSpPr>
        <p:spPr>
          <a:xfrm>
            <a:off x="4043967" y="3412903"/>
            <a:ext cx="791692" cy="45075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Notched Right Arrow 8"/>
          <p:cNvSpPr/>
          <p:nvPr/>
        </p:nvSpPr>
        <p:spPr>
          <a:xfrm>
            <a:off x="7849674" y="3406464"/>
            <a:ext cx="791692" cy="45075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p:cNvSpPr txBox="1"/>
          <p:nvPr/>
        </p:nvSpPr>
        <p:spPr>
          <a:xfrm>
            <a:off x="931215" y="6053070"/>
            <a:ext cx="2868053" cy="369332"/>
          </a:xfrm>
          <a:prstGeom prst="rect">
            <a:avLst/>
          </a:prstGeom>
          <a:noFill/>
        </p:spPr>
        <p:txBody>
          <a:bodyPr wrap="square" rtlCol="0">
            <a:spAutoFit/>
          </a:bodyPr>
          <a:lstStyle/>
          <a:p>
            <a:pPr algn="ctr"/>
            <a:r>
              <a:rPr lang="en-IN" b="1" dirty="0" smtClean="0"/>
              <a:t>HOME PAGE</a:t>
            </a:r>
            <a:endParaRPr lang="en-IN" b="1" dirty="0"/>
          </a:p>
        </p:txBody>
      </p:sp>
      <p:sp>
        <p:nvSpPr>
          <p:cNvPr id="3" name="Rectangle 2"/>
          <p:cNvSpPr/>
          <p:nvPr/>
        </p:nvSpPr>
        <p:spPr>
          <a:xfrm>
            <a:off x="4925814" y="6053070"/>
            <a:ext cx="2685600" cy="369332"/>
          </a:xfrm>
          <a:prstGeom prst="rect">
            <a:avLst/>
          </a:prstGeom>
        </p:spPr>
        <p:txBody>
          <a:bodyPr wrap="square">
            <a:spAutoFit/>
          </a:bodyPr>
          <a:lstStyle/>
          <a:p>
            <a:pPr algn="ctr"/>
            <a:r>
              <a:rPr lang="en-IN" b="1" dirty="0" smtClean="0"/>
              <a:t>NAVIGATION DRAWER</a:t>
            </a:r>
            <a:endParaRPr lang="en-IN" b="1" dirty="0"/>
          </a:p>
        </p:txBody>
      </p:sp>
      <p:sp>
        <p:nvSpPr>
          <p:cNvPr id="11" name="Rectangle 10"/>
          <p:cNvSpPr/>
          <p:nvPr/>
        </p:nvSpPr>
        <p:spPr>
          <a:xfrm>
            <a:off x="8750838" y="6053070"/>
            <a:ext cx="2711360" cy="369332"/>
          </a:xfrm>
          <a:prstGeom prst="rect">
            <a:avLst/>
          </a:prstGeom>
        </p:spPr>
        <p:txBody>
          <a:bodyPr wrap="square">
            <a:spAutoFit/>
          </a:bodyPr>
          <a:lstStyle/>
          <a:p>
            <a:pPr algn="ctr"/>
            <a:r>
              <a:rPr lang="en-IN" b="1" dirty="0" smtClean="0"/>
              <a:t>ACTION SETTINGS</a:t>
            </a:r>
            <a:endParaRPr lang="en-IN" b="1" dirty="0"/>
          </a:p>
        </p:txBody>
      </p:sp>
    </p:spTree>
    <p:extLst>
      <p:ext uri="{BB962C8B-B14F-4D97-AF65-F5344CB8AC3E}">
        <p14:creationId xmlns:p14="http://schemas.microsoft.com/office/powerpoint/2010/main" val="23204776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1065" y="719241"/>
            <a:ext cx="2816535" cy="487018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1451" y="719242"/>
            <a:ext cx="2951762" cy="4870189"/>
          </a:xfrm>
          <a:prstGeom prst="rect">
            <a:avLst/>
          </a:prstGeom>
        </p:spPr>
      </p:pic>
      <p:sp>
        <p:nvSpPr>
          <p:cNvPr id="8" name="Notched Right Arrow 7"/>
          <p:cNvSpPr/>
          <p:nvPr/>
        </p:nvSpPr>
        <p:spPr>
          <a:xfrm>
            <a:off x="3820735" y="3394829"/>
            <a:ext cx="791692" cy="45075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Notched Right Arrow 8"/>
          <p:cNvSpPr/>
          <p:nvPr/>
        </p:nvSpPr>
        <p:spPr>
          <a:xfrm>
            <a:off x="7782238" y="3394829"/>
            <a:ext cx="791692" cy="45075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7064" y="719242"/>
            <a:ext cx="2609223" cy="4870189"/>
          </a:xfrm>
          <a:prstGeom prst="rect">
            <a:avLst/>
          </a:prstGeom>
        </p:spPr>
      </p:pic>
      <p:sp>
        <p:nvSpPr>
          <p:cNvPr id="3" name="Rectangle 2"/>
          <p:cNvSpPr/>
          <p:nvPr/>
        </p:nvSpPr>
        <p:spPr>
          <a:xfrm>
            <a:off x="841065" y="5790319"/>
            <a:ext cx="2816535" cy="523220"/>
          </a:xfrm>
          <a:prstGeom prst="rect">
            <a:avLst/>
          </a:prstGeom>
        </p:spPr>
        <p:txBody>
          <a:bodyPr wrap="square">
            <a:spAutoFit/>
          </a:bodyPr>
          <a:lstStyle/>
          <a:p>
            <a:pPr algn="ctr"/>
            <a:r>
              <a:rPr lang="en-IN" sz="1400" b="1" dirty="0" smtClean="0"/>
              <a:t>SERVICE LIST APPEARS AFTER CLICKING “ENTER” BUTTON</a:t>
            </a:r>
            <a:endParaRPr lang="en-IN" sz="1400" b="1" dirty="0"/>
          </a:p>
        </p:txBody>
      </p:sp>
      <p:sp>
        <p:nvSpPr>
          <p:cNvPr id="5" name="Rectangle 4"/>
          <p:cNvSpPr/>
          <p:nvPr/>
        </p:nvSpPr>
        <p:spPr>
          <a:xfrm>
            <a:off x="4721451" y="5789178"/>
            <a:ext cx="2951762" cy="738664"/>
          </a:xfrm>
          <a:prstGeom prst="rect">
            <a:avLst/>
          </a:prstGeom>
        </p:spPr>
        <p:txBody>
          <a:bodyPr wrap="square">
            <a:spAutoFit/>
          </a:bodyPr>
          <a:lstStyle/>
          <a:p>
            <a:pPr algn="ctr"/>
            <a:r>
              <a:rPr lang="en-IN" sz="1400" b="1" dirty="0" smtClean="0"/>
              <a:t>BY PRESSING EITHER OF THE FOOD ORDERING OPTIONS, THE ABOVE PAGE APPEARS </a:t>
            </a:r>
            <a:endParaRPr lang="en-IN" sz="1400" b="1" dirty="0"/>
          </a:p>
        </p:txBody>
      </p:sp>
      <p:sp>
        <p:nvSpPr>
          <p:cNvPr id="11" name="Rectangle 10"/>
          <p:cNvSpPr/>
          <p:nvPr/>
        </p:nvSpPr>
        <p:spPr>
          <a:xfrm>
            <a:off x="8737064" y="5789178"/>
            <a:ext cx="2609223" cy="738664"/>
          </a:xfrm>
          <a:prstGeom prst="rect">
            <a:avLst/>
          </a:prstGeom>
        </p:spPr>
        <p:txBody>
          <a:bodyPr wrap="square">
            <a:spAutoFit/>
          </a:bodyPr>
          <a:lstStyle/>
          <a:p>
            <a:pPr algn="ctr"/>
            <a:r>
              <a:rPr lang="en-IN" sz="1400" b="1" dirty="0" smtClean="0"/>
              <a:t>BY PRESSING THE “HOTEL ROOM” BUTTON IN SERVICE LIST, THE ABOVE PAGE APPEARS</a:t>
            </a:r>
            <a:endParaRPr lang="en-IN" sz="1400" b="1" dirty="0"/>
          </a:p>
        </p:txBody>
      </p:sp>
    </p:spTree>
    <p:extLst>
      <p:ext uri="{BB962C8B-B14F-4D97-AF65-F5344CB8AC3E}">
        <p14:creationId xmlns:p14="http://schemas.microsoft.com/office/powerpoint/2010/main" val="22992600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7146" y="662534"/>
            <a:ext cx="2906689" cy="495265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4011" y="662534"/>
            <a:ext cx="2855798" cy="4952655"/>
          </a:xfrm>
          <a:prstGeom prst="rect">
            <a:avLst/>
          </a:prstGeom>
        </p:spPr>
      </p:pic>
      <p:sp>
        <p:nvSpPr>
          <p:cNvPr id="9" name="Notched Right Arrow 8"/>
          <p:cNvSpPr/>
          <p:nvPr/>
        </p:nvSpPr>
        <p:spPr>
          <a:xfrm>
            <a:off x="3853330" y="3363877"/>
            <a:ext cx="791692" cy="45075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71" y="662534"/>
            <a:ext cx="2796527" cy="4952655"/>
          </a:xfrm>
          <a:prstGeom prst="rect">
            <a:avLst/>
          </a:prstGeom>
        </p:spPr>
      </p:pic>
      <p:sp>
        <p:nvSpPr>
          <p:cNvPr id="6" name="Notched Right Arrow 5"/>
          <p:cNvSpPr/>
          <p:nvPr/>
        </p:nvSpPr>
        <p:spPr>
          <a:xfrm>
            <a:off x="7796944" y="3363877"/>
            <a:ext cx="791692" cy="45075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p:cNvSpPr txBox="1"/>
          <p:nvPr/>
        </p:nvSpPr>
        <p:spPr>
          <a:xfrm>
            <a:off x="831360" y="5795494"/>
            <a:ext cx="2906689" cy="738664"/>
          </a:xfrm>
          <a:prstGeom prst="rect">
            <a:avLst/>
          </a:prstGeom>
          <a:noFill/>
        </p:spPr>
        <p:txBody>
          <a:bodyPr wrap="square" rtlCol="0">
            <a:spAutoFit/>
          </a:bodyPr>
          <a:lstStyle/>
          <a:p>
            <a:pPr algn="ctr"/>
            <a:r>
              <a:rPr lang="en-IN" sz="1400" b="1" dirty="0" smtClean="0"/>
              <a:t>AFTER ENTERING THE CORRECT ORDER DETAILS, THE ABOVE “FOOD MENU” APPEARS</a:t>
            </a:r>
            <a:endParaRPr lang="en-IN" sz="1400" b="1" dirty="0"/>
          </a:p>
        </p:txBody>
      </p:sp>
      <p:sp>
        <p:nvSpPr>
          <p:cNvPr id="10" name="Rectangle 9"/>
          <p:cNvSpPr/>
          <p:nvPr/>
        </p:nvSpPr>
        <p:spPr>
          <a:xfrm>
            <a:off x="4804010" y="5795494"/>
            <a:ext cx="2855799" cy="738664"/>
          </a:xfrm>
          <a:prstGeom prst="rect">
            <a:avLst/>
          </a:prstGeom>
        </p:spPr>
        <p:txBody>
          <a:bodyPr wrap="square">
            <a:spAutoFit/>
          </a:bodyPr>
          <a:lstStyle/>
          <a:p>
            <a:pPr algn="ctr"/>
            <a:r>
              <a:rPr lang="en-IN" sz="1400" b="1" dirty="0" smtClean="0"/>
              <a:t>CHOOSING ANYONE OF THE FOOD OPTIONS, SIMILAR PAGE APPEARS AS SHOWN ABOVE</a:t>
            </a:r>
            <a:endParaRPr lang="en-IN" sz="1400" b="1" dirty="0"/>
          </a:p>
        </p:txBody>
      </p:sp>
      <p:sp>
        <p:nvSpPr>
          <p:cNvPr id="11" name="Rectangle 10"/>
          <p:cNvSpPr/>
          <p:nvPr/>
        </p:nvSpPr>
        <p:spPr>
          <a:xfrm>
            <a:off x="8725770" y="5795494"/>
            <a:ext cx="2796528" cy="954107"/>
          </a:xfrm>
          <a:prstGeom prst="rect">
            <a:avLst/>
          </a:prstGeom>
        </p:spPr>
        <p:txBody>
          <a:bodyPr wrap="square">
            <a:spAutoFit/>
          </a:bodyPr>
          <a:lstStyle/>
          <a:p>
            <a:pPr algn="ctr"/>
            <a:r>
              <a:rPr lang="en-IN" sz="1400" b="1" dirty="0" smtClean="0"/>
              <a:t>AFTERING THE REQUIRED ITEM DETAILS, SUCH A CONFIRMATION POP UP APPEARS</a:t>
            </a:r>
            <a:endParaRPr lang="en-IN" sz="1400" b="1" dirty="0"/>
          </a:p>
        </p:txBody>
      </p:sp>
    </p:spTree>
    <p:extLst>
      <p:ext uri="{BB962C8B-B14F-4D97-AF65-F5344CB8AC3E}">
        <p14:creationId xmlns:p14="http://schemas.microsoft.com/office/powerpoint/2010/main" val="2672505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815" y="1146218"/>
            <a:ext cx="2192277" cy="455912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3512" y="1146218"/>
            <a:ext cx="2192276" cy="455912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00208" y="1146218"/>
            <a:ext cx="2192276" cy="4559122"/>
          </a:xfrm>
          <a:prstGeom prst="rect">
            <a:avLst/>
          </a:prstGeom>
        </p:spPr>
      </p:pic>
      <p:sp>
        <p:nvSpPr>
          <p:cNvPr id="10" name="Rectangle 9"/>
          <p:cNvSpPr/>
          <p:nvPr/>
        </p:nvSpPr>
        <p:spPr>
          <a:xfrm>
            <a:off x="4008547" y="514013"/>
            <a:ext cx="3842206" cy="461665"/>
          </a:xfrm>
          <a:prstGeom prst="rect">
            <a:avLst/>
          </a:prstGeom>
        </p:spPr>
        <p:txBody>
          <a:bodyPr wrap="none">
            <a:spAutoFit/>
          </a:bodyPr>
          <a:lstStyle/>
          <a:p>
            <a:pPr algn="ctr"/>
            <a:r>
              <a:rPr lang="en-IN" sz="2400" b="1" u="sng" dirty="0" smtClean="0"/>
              <a:t>APP NAVIGATION DRAWER</a:t>
            </a:r>
            <a:endParaRPr lang="en-IN" sz="2400" b="1" u="sng" dirty="0"/>
          </a:p>
        </p:txBody>
      </p:sp>
      <p:sp>
        <p:nvSpPr>
          <p:cNvPr id="11" name="TextBox 10"/>
          <p:cNvSpPr txBox="1"/>
          <p:nvPr/>
        </p:nvSpPr>
        <p:spPr>
          <a:xfrm>
            <a:off x="1030306" y="5875880"/>
            <a:ext cx="2028786" cy="307777"/>
          </a:xfrm>
          <a:prstGeom prst="rect">
            <a:avLst/>
          </a:prstGeom>
          <a:noFill/>
        </p:spPr>
        <p:txBody>
          <a:bodyPr wrap="square" rtlCol="0">
            <a:spAutoFit/>
          </a:bodyPr>
          <a:lstStyle/>
          <a:p>
            <a:pPr algn="ctr"/>
            <a:r>
              <a:rPr lang="en-IN" sz="1400" b="1" dirty="0" smtClean="0"/>
              <a:t>NAVIGATION DRAWER</a:t>
            </a:r>
            <a:endParaRPr lang="en-IN" sz="1400" b="1" dirty="0"/>
          </a:p>
        </p:txBody>
      </p:sp>
      <p:sp>
        <p:nvSpPr>
          <p:cNvPr id="12" name="TextBox 11"/>
          <p:cNvSpPr txBox="1"/>
          <p:nvPr/>
        </p:nvSpPr>
        <p:spPr>
          <a:xfrm>
            <a:off x="4833512" y="5875880"/>
            <a:ext cx="2192276" cy="738664"/>
          </a:xfrm>
          <a:prstGeom prst="rect">
            <a:avLst/>
          </a:prstGeom>
          <a:noFill/>
        </p:spPr>
        <p:txBody>
          <a:bodyPr wrap="square" rtlCol="0">
            <a:spAutoFit/>
          </a:bodyPr>
          <a:lstStyle/>
          <a:p>
            <a:pPr algn="ctr"/>
            <a:r>
              <a:rPr lang="en-IN" sz="1400" b="1" dirty="0" smtClean="0"/>
              <a:t>AFTER PRESSING “HOME” ITEM THIS HOME PAGE APPEARS</a:t>
            </a:r>
            <a:endParaRPr lang="en-IN" sz="1400" b="1" dirty="0"/>
          </a:p>
        </p:txBody>
      </p:sp>
      <p:sp>
        <p:nvSpPr>
          <p:cNvPr id="13" name="TextBox 12"/>
          <p:cNvSpPr txBox="1"/>
          <p:nvPr/>
        </p:nvSpPr>
        <p:spPr>
          <a:xfrm>
            <a:off x="8220657" y="5875880"/>
            <a:ext cx="3602148" cy="954107"/>
          </a:xfrm>
          <a:prstGeom prst="rect">
            <a:avLst/>
          </a:prstGeom>
          <a:noFill/>
        </p:spPr>
        <p:txBody>
          <a:bodyPr wrap="square" rtlCol="0">
            <a:spAutoFit/>
          </a:bodyPr>
          <a:lstStyle/>
          <a:p>
            <a:pPr algn="ctr"/>
            <a:r>
              <a:rPr lang="en-IN" sz="1400" b="1" dirty="0" smtClean="0"/>
              <a:t>AFTER PRESSING “CUSTOMER SUPPORT” ITEM THIS OPTION APPEARS,TO MAKE CALL USING EITHER OF THE APP DEPENDING ON THE DEVICE </a:t>
            </a:r>
          </a:p>
        </p:txBody>
      </p:sp>
    </p:spTree>
    <p:extLst>
      <p:ext uri="{BB962C8B-B14F-4D97-AF65-F5344CB8AC3E}">
        <p14:creationId xmlns:p14="http://schemas.microsoft.com/office/powerpoint/2010/main" val="1162466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0077" y="965908"/>
            <a:ext cx="2497193" cy="455912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2593" y="965908"/>
            <a:ext cx="2446986" cy="4559123"/>
          </a:xfrm>
          <a:prstGeom prst="rect">
            <a:avLst/>
          </a:prstGeom>
        </p:spPr>
      </p:pic>
      <p:sp>
        <p:nvSpPr>
          <p:cNvPr id="7" name="TextBox 6"/>
          <p:cNvSpPr txBox="1"/>
          <p:nvPr/>
        </p:nvSpPr>
        <p:spPr>
          <a:xfrm>
            <a:off x="1658332" y="5657323"/>
            <a:ext cx="3720685" cy="954107"/>
          </a:xfrm>
          <a:prstGeom prst="rect">
            <a:avLst/>
          </a:prstGeom>
          <a:noFill/>
        </p:spPr>
        <p:txBody>
          <a:bodyPr wrap="square" rtlCol="0">
            <a:spAutoFit/>
          </a:bodyPr>
          <a:lstStyle/>
          <a:p>
            <a:pPr algn="ctr"/>
            <a:r>
              <a:rPr lang="en-IN" sz="1400" b="1" dirty="0" smtClean="0"/>
              <a:t>AFTER PRESSING “NAVIGATION” ITEM THIS OPTION APPEARS, TO NAGIVATE THE CUSTOMER TO THE HOTEL FROM WHICHEVER PLACE HE/SHE IS LOCATED</a:t>
            </a:r>
            <a:endParaRPr lang="en-IN" sz="1400" b="1" dirty="0"/>
          </a:p>
        </p:txBody>
      </p:sp>
      <p:sp>
        <p:nvSpPr>
          <p:cNvPr id="8" name="TextBox 7"/>
          <p:cNvSpPr txBox="1"/>
          <p:nvPr/>
        </p:nvSpPr>
        <p:spPr>
          <a:xfrm>
            <a:off x="6402110" y="5657323"/>
            <a:ext cx="2947952" cy="954107"/>
          </a:xfrm>
          <a:prstGeom prst="rect">
            <a:avLst/>
          </a:prstGeom>
          <a:noFill/>
        </p:spPr>
        <p:txBody>
          <a:bodyPr wrap="square" rtlCol="0">
            <a:spAutoFit/>
          </a:bodyPr>
          <a:lstStyle/>
          <a:p>
            <a:pPr algn="ctr"/>
            <a:r>
              <a:rPr lang="en-IN" sz="1400" b="1" dirty="0" smtClean="0"/>
              <a:t>AFTER PRESSING “WEBSITE” ITEM THIS OPTION APPEARS, TO ACCESS THE HOTEL WEBSITE FOR ANY FURTHER ASSISTANCE</a:t>
            </a:r>
            <a:endParaRPr lang="en-IN" sz="1400" b="1" dirty="0"/>
          </a:p>
        </p:txBody>
      </p:sp>
    </p:spTree>
    <p:extLst>
      <p:ext uri="{BB962C8B-B14F-4D97-AF65-F5344CB8AC3E}">
        <p14:creationId xmlns:p14="http://schemas.microsoft.com/office/powerpoint/2010/main" val="1271475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209" y="0"/>
            <a:ext cx="5260952" cy="6104585"/>
          </a:xfrm>
          <a:prstGeom prst="rect">
            <a:avLst/>
          </a:prstGeom>
        </p:spPr>
      </p:pic>
      <p:sp>
        <p:nvSpPr>
          <p:cNvPr id="6" name="TextBox 5"/>
          <p:cNvSpPr txBox="1"/>
          <p:nvPr/>
        </p:nvSpPr>
        <p:spPr>
          <a:xfrm>
            <a:off x="4816699" y="6104585"/>
            <a:ext cx="2653048" cy="369332"/>
          </a:xfrm>
          <a:prstGeom prst="rect">
            <a:avLst/>
          </a:prstGeom>
          <a:noFill/>
        </p:spPr>
        <p:txBody>
          <a:bodyPr wrap="square" rtlCol="0">
            <a:spAutoFit/>
          </a:bodyPr>
          <a:lstStyle/>
          <a:p>
            <a:pPr algn="ctr"/>
            <a:r>
              <a:rPr lang="en-IN" b="1" u="sng" dirty="0" smtClean="0"/>
              <a:t>ROOM BOOKING</a:t>
            </a:r>
            <a:endParaRPr lang="en-IN" b="1" u="sng"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3476" y="653853"/>
            <a:ext cx="5730956" cy="4796878"/>
          </a:xfrm>
          <a:prstGeom prst="rect">
            <a:avLst/>
          </a:prstGeom>
        </p:spPr>
      </p:pic>
    </p:spTree>
    <p:extLst>
      <p:ext uri="{BB962C8B-B14F-4D97-AF65-F5344CB8AC3E}">
        <p14:creationId xmlns:p14="http://schemas.microsoft.com/office/powerpoint/2010/main" val="14548879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295FE6-1334-42D6-B029-84B132FC5D3F}"/>
              </a:ext>
            </a:extLst>
          </p:cNvPr>
          <p:cNvSpPr>
            <a:spLocks noGrp="1"/>
          </p:cNvSpPr>
          <p:nvPr>
            <p:ph type="title"/>
          </p:nvPr>
        </p:nvSpPr>
        <p:spPr/>
        <p:txBody>
          <a:bodyPr/>
          <a:lstStyle/>
          <a:p>
            <a:pPr algn="ctr"/>
            <a:r>
              <a:rPr lang="en-IN" sz="3600" dirty="0" smtClean="0"/>
              <a:t>CONTENTS</a:t>
            </a:r>
            <a:endParaRPr lang="en-IN" sz="3600" dirty="0"/>
          </a:p>
        </p:txBody>
      </p:sp>
      <p:sp>
        <p:nvSpPr>
          <p:cNvPr id="3" name="Content Placeholder 2">
            <a:extLst>
              <a:ext uri="{FF2B5EF4-FFF2-40B4-BE49-F238E27FC236}">
                <a16:creationId xmlns="" xmlns:a16="http://schemas.microsoft.com/office/drawing/2014/main" id="{443EB270-C9EF-48C6-9DA0-9FF3B3538550}"/>
              </a:ext>
            </a:extLst>
          </p:cNvPr>
          <p:cNvSpPr>
            <a:spLocks noGrp="1"/>
          </p:cNvSpPr>
          <p:nvPr>
            <p:ph idx="1"/>
          </p:nvPr>
        </p:nvSpPr>
        <p:spPr>
          <a:xfrm>
            <a:off x="677334" y="1390919"/>
            <a:ext cx="8596668" cy="5112912"/>
          </a:xfrm>
        </p:spPr>
        <p:txBody>
          <a:bodyPr>
            <a:normAutofit/>
          </a:bodyPr>
          <a:lstStyle/>
          <a:p>
            <a:pPr>
              <a:buFont typeface="Wingdings" panose="05000000000000000000" pitchFamily="2" charset="2"/>
              <a:buChar char="Ø"/>
            </a:pPr>
            <a:r>
              <a:rPr lang="en-IN" sz="2400" dirty="0" smtClean="0"/>
              <a:t>Objective</a:t>
            </a:r>
            <a:endParaRPr lang="en-IN" sz="2400" dirty="0"/>
          </a:p>
          <a:p>
            <a:pPr>
              <a:buFont typeface="Wingdings" panose="05000000000000000000" pitchFamily="2" charset="2"/>
              <a:buChar char="Ø"/>
            </a:pPr>
            <a:r>
              <a:rPr lang="en-IN" sz="2400" dirty="0"/>
              <a:t>Components</a:t>
            </a:r>
          </a:p>
          <a:p>
            <a:pPr>
              <a:buFont typeface="Wingdings" panose="05000000000000000000" pitchFamily="2" charset="2"/>
              <a:buChar char="Ø"/>
            </a:pPr>
            <a:r>
              <a:rPr lang="en-IN" sz="2400" dirty="0"/>
              <a:t>Software </a:t>
            </a:r>
            <a:r>
              <a:rPr lang="en-IN" sz="2400" dirty="0" smtClean="0"/>
              <a:t>Description</a:t>
            </a:r>
          </a:p>
          <a:p>
            <a:pPr>
              <a:buFont typeface="Wingdings" panose="05000000000000000000" pitchFamily="2" charset="2"/>
              <a:buChar char="Ø"/>
            </a:pPr>
            <a:r>
              <a:rPr lang="en-IN" sz="2400" dirty="0" smtClean="0"/>
              <a:t>Hardware </a:t>
            </a:r>
            <a:r>
              <a:rPr lang="en-IN" sz="2400" dirty="0" smtClean="0"/>
              <a:t>Description</a:t>
            </a:r>
            <a:endParaRPr lang="en-IN" sz="2400" dirty="0"/>
          </a:p>
          <a:p>
            <a:pPr>
              <a:buFont typeface="Wingdings" panose="05000000000000000000" pitchFamily="2" charset="2"/>
              <a:buChar char="Ø"/>
            </a:pPr>
            <a:r>
              <a:rPr lang="en-IN" sz="2400" dirty="0"/>
              <a:t>Project Description</a:t>
            </a:r>
          </a:p>
          <a:p>
            <a:pPr>
              <a:buFont typeface="Wingdings" panose="05000000000000000000" pitchFamily="2" charset="2"/>
              <a:buChar char="Ø"/>
            </a:pPr>
            <a:r>
              <a:rPr lang="en-IN" sz="2400" dirty="0" smtClean="0"/>
              <a:t>Advantages and Disadvantages</a:t>
            </a:r>
          </a:p>
          <a:p>
            <a:pPr>
              <a:buFont typeface="Wingdings" panose="05000000000000000000" pitchFamily="2" charset="2"/>
              <a:buChar char="Ø"/>
            </a:pPr>
            <a:r>
              <a:rPr lang="en-IN" sz="2400" dirty="0" smtClean="0"/>
              <a:t>Applications</a:t>
            </a:r>
          </a:p>
          <a:p>
            <a:pPr>
              <a:buFont typeface="Wingdings" panose="05000000000000000000" pitchFamily="2" charset="2"/>
              <a:buChar char="Ø"/>
            </a:pPr>
            <a:r>
              <a:rPr lang="en-IN" sz="2400" dirty="0"/>
              <a:t>Expected </a:t>
            </a:r>
            <a:r>
              <a:rPr lang="en-IN" sz="2400" dirty="0" smtClean="0"/>
              <a:t>Outcome</a:t>
            </a:r>
          </a:p>
          <a:p>
            <a:pPr>
              <a:buFont typeface="Wingdings" panose="05000000000000000000" pitchFamily="2" charset="2"/>
              <a:buChar char="Ø"/>
            </a:pPr>
            <a:r>
              <a:rPr lang="en-IN" sz="2400" dirty="0" smtClean="0"/>
              <a:t>Future Scope</a:t>
            </a:r>
          </a:p>
          <a:p>
            <a:pPr>
              <a:buFont typeface="Wingdings" panose="05000000000000000000" pitchFamily="2" charset="2"/>
              <a:buChar char="Ø"/>
            </a:pPr>
            <a:r>
              <a:rPr lang="en-IN" sz="2400" dirty="0" smtClean="0"/>
              <a:t>Conclusion</a:t>
            </a:r>
          </a:p>
        </p:txBody>
      </p:sp>
    </p:spTree>
    <p:extLst>
      <p:ext uri="{BB962C8B-B14F-4D97-AF65-F5344CB8AC3E}">
        <p14:creationId xmlns:p14="http://schemas.microsoft.com/office/powerpoint/2010/main" val="11280623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4868" y="0"/>
            <a:ext cx="6387921" cy="6858000"/>
          </a:xfrm>
          <a:prstGeom prst="rect">
            <a:avLst/>
          </a:prstGeom>
        </p:spPr>
      </p:pic>
    </p:spTree>
    <p:extLst>
      <p:ext uri="{BB962C8B-B14F-4D97-AF65-F5344CB8AC3E}">
        <p14:creationId xmlns:p14="http://schemas.microsoft.com/office/powerpoint/2010/main" val="16125853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214" y="238843"/>
            <a:ext cx="11204620" cy="6380313"/>
          </a:xfrm>
          <a:prstGeom prst="rect">
            <a:avLst/>
          </a:prstGeom>
        </p:spPr>
      </p:pic>
    </p:spTree>
    <p:extLst>
      <p:ext uri="{BB962C8B-B14F-4D97-AF65-F5344CB8AC3E}">
        <p14:creationId xmlns:p14="http://schemas.microsoft.com/office/powerpoint/2010/main" val="7755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5081" y="1532356"/>
            <a:ext cx="10444766" cy="400110"/>
          </a:xfrm>
          <a:prstGeom prst="rect">
            <a:avLst/>
          </a:prstGeom>
          <a:noFill/>
        </p:spPr>
        <p:txBody>
          <a:bodyPr wrap="square" rtlCol="0">
            <a:spAutoFit/>
          </a:bodyPr>
          <a:lstStyle/>
          <a:p>
            <a:pPr marL="342900" indent="-342900">
              <a:buFont typeface="Wingdings" panose="05000000000000000000" pitchFamily="2" charset="2"/>
              <a:buChar char="Ø"/>
            </a:pPr>
            <a:r>
              <a:rPr lang="en-IN" sz="2000" dirty="0" smtClean="0"/>
              <a:t>Hotel Automation is based on controlling appliances over WiFi</a:t>
            </a:r>
            <a:r>
              <a:rPr lang="en-IN" sz="2000" dirty="0"/>
              <a:t> </a:t>
            </a:r>
            <a:r>
              <a:rPr lang="en-IN" sz="2000" dirty="0" smtClean="0"/>
              <a:t>via MQTT protocol.</a:t>
            </a:r>
            <a:endParaRPr lang="en-IN"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188" y="2153687"/>
            <a:ext cx="9833775" cy="2645244"/>
          </a:xfrm>
          <a:prstGeom prst="rect">
            <a:avLst/>
          </a:prstGeom>
        </p:spPr>
      </p:pic>
      <p:sp>
        <p:nvSpPr>
          <p:cNvPr id="7" name="TextBox 6"/>
          <p:cNvSpPr txBox="1"/>
          <p:nvPr/>
        </p:nvSpPr>
        <p:spPr>
          <a:xfrm>
            <a:off x="895081" y="4901962"/>
            <a:ext cx="10148553" cy="1015663"/>
          </a:xfrm>
          <a:prstGeom prst="rect">
            <a:avLst/>
          </a:prstGeom>
          <a:noFill/>
        </p:spPr>
        <p:txBody>
          <a:bodyPr wrap="square" rtlCol="0">
            <a:spAutoFit/>
          </a:bodyPr>
          <a:lstStyle/>
          <a:p>
            <a:pPr marL="342900" indent="-342900">
              <a:buFont typeface="Wingdings" panose="05000000000000000000" pitchFamily="2" charset="2"/>
              <a:buChar char="Ø"/>
            </a:pPr>
            <a:r>
              <a:rPr lang="en-IN" sz="2000" dirty="0" smtClean="0"/>
              <a:t>Here, raspberry </a:t>
            </a:r>
            <a:r>
              <a:rPr lang="en-IN" sz="2000" dirty="0"/>
              <a:t>p</a:t>
            </a:r>
            <a:r>
              <a:rPr lang="en-IN" sz="2000" dirty="0" smtClean="0"/>
              <a:t>i acts MQTT broker in which a python program runs continuously and monitors the connected devices in real time. While NodeMCU acts as MQTT client which is connected to relay module through wires.</a:t>
            </a:r>
            <a:endParaRPr lang="en-IN" sz="2000" dirty="0"/>
          </a:p>
        </p:txBody>
      </p:sp>
    </p:spTree>
    <p:extLst>
      <p:ext uri="{BB962C8B-B14F-4D97-AF65-F5344CB8AC3E}">
        <p14:creationId xmlns:p14="http://schemas.microsoft.com/office/powerpoint/2010/main" val="4145623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519" y="2661500"/>
            <a:ext cx="5027054" cy="3480589"/>
          </a:xfrm>
          <a:prstGeom prst="rect">
            <a:avLst/>
          </a:prstGeom>
        </p:spPr>
      </p:pic>
      <p:sp>
        <p:nvSpPr>
          <p:cNvPr id="5" name="TextBox 4"/>
          <p:cNvSpPr txBox="1"/>
          <p:nvPr/>
        </p:nvSpPr>
        <p:spPr>
          <a:xfrm>
            <a:off x="901521" y="1712890"/>
            <a:ext cx="9337183" cy="707886"/>
          </a:xfrm>
          <a:prstGeom prst="rect">
            <a:avLst/>
          </a:prstGeom>
          <a:noFill/>
        </p:spPr>
        <p:txBody>
          <a:bodyPr wrap="square" rtlCol="0">
            <a:spAutoFit/>
          </a:bodyPr>
          <a:lstStyle/>
          <a:p>
            <a:pPr marL="342900" indent="-342900">
              <a:buFont typeface="Wingdings" panose="05000000000000000000" pitchFamily="2" charset="2"/>
              <a:buChar char="Ø"/>
            </a:pPr>
            <a:r>
              <a:rPr lang="en-IN" sz="2000" dirty="0" smtClean="0"/>
              <a:t>In this automation, the electrical appliances are made to ON/OFF according to time defined in the python program, which has been loaded in the raspberry pi.</a:t>
            </a:r>
            <a:endParaRPr lang="en-IN" sz="2000" dirty="0"/>
          </a:p>
        </p:txBody>
      </p:sp>
    </p:spTree>
    <p:extLst>
      <p:ext uri="{BB962C8B-B14F-4D97-AF65-F5344CB8AC3E}">
        <p14:creationId xmlns:p14="http://schemas.microsoft.com/office/powerpoint/2010/main" val="4033728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042" y="0"/>
            <a:ext cx="8435662" cy="6104586"/>
          </a:xfrm>
          <a:prstGeom prst="rect">
            <a:avLst/>
          </a:prstGeom>
        </p:spPr>
      </p:pic>
      <p:sp>
        <p:nvSpPr>
          <p:cNvPr id="5" name="TextBox 4"/>
          <p:cNvSpPr txBox="1"/>
          <p:nvPr/>
        </p:nvSpPr>
        <p:spPr>
          <a:xfrm>
            <a:off x="3992451" y="6220496"/>
            <a:ext cx="4146997" cy="369332"/>
          </a:xfrm>
          <a:prstGeom prst="rect">
            <a:avLst/>
          </a:prstGeom>
          <a:noFill/>
        </p:spPr>
        <p:txBody>
          <a:bodyPr wrap="square" rtlCol="0">
            <a:spAutoFit/>
          </a:bodyPr>
          <a:lstStyle/>
          <a:p>
            <a:pPr algn="ctr"/>
            <a:r>
              <a:rPr lang="en-IN" b="1" u="sng" dirty="0" smtClean="0"/>
              <a:t>NETWORK DIAGRAM</a:t>
            </a:r>
            <a:endParaRPr lang="en-IN" b="1" u="sng" dirty="0"/>
          </a:p>
        </p:txBody>
      </p:sp>
    </p:spTree>
    <p:extLst>
      <p:ext uri="{BB962C8B-B14F-4D97-AF65-F5344CB8AC3E}">
        <p14:creationId xmlns:p14="http://schemas.microsoft.com/office/powerpoint/2010/main" val="14162459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32834"/>
          </a:xfrm>
        </p:spPr>
        <p:txBody>
          <a:bodyPr/>
          <a:lstStyle/>
          <a:p>
            <a:pPr algn="ctr"/>
            <a:r>
              <a:rPr lang="en-IN" dirty="0" smtClean="0"/>
              <a:t>ADVANTAGES AND DISADVANTAGES</a:t>
            </a:r>
            <a:endParaRPr lang="en-IN" dirty="0"/>
          </a:p>
        </p:txBody>
      </p:sp>
      <p:sp>
        <p:nvSpPr>
          <p:cNvPr id="3" name="Content Placeholder 2"/>
          <p:cNvSpPr>
            <a:spLocks noGrp="1"/>
          </p:cNvSpPr>
          <p:nvPr>
            <p:ph idx="1"/>
          </p:nvPr>
        </p:nvSpPr>
        <p:spPr>
          <a:xfrm>
            <a:off x="677334" y="1661375"/>
            <a:ext cx="8596668" cy="4379987"/>
          </a:xfrm>
        </p:spPr>
        <p:txBody>
          <a:bodyPr>
            <a:normAutofit/>
          </a:bodyPr>
          <a:lstStyle/>
          <a:p>
            <a:pPr>
              <a:buFont typeface="Wingdings" panose="05000000000000000000" pitchFamily="2" charset="2"/>
              <a:buChar char="Ø"/>
            </a:pPr>
            <a:r>
              <a:rPr lang="en-IN" sz="2400" dirty="0" smtClean="0"/>
              <a:t>Advantages:</a:t>
            </a:r>
          </a:p>
          <a:p>
            <a:pPr marL="857250" lvl="1" indent="-457200">
              <a:buAutoNum type="arabicParenR"/>
            </a:pPr>
            <a:r>
              <a:rPr lang="en-IN" sz="2200" dirty="0" smtClean="0"/>
              <a:t>Guest convenience</a:t>
            </a:r>
          </a:p>
          <a:p>
            <a:pPr marL="857250" lvl="1" indent="-457200">
              <a:buAutoNum type="arabicParenR"/>
            </a:pPr>
            <a:r>
              <a:rPr lang="en-IN" sz="2200" dirty="0" smtClean="0"/>
              <a:t>Time efficient</a:t>
            </a:r>
          </a:p>
          <a:p>
            <a:pPr marL="857250" lvl="1" indent="-457200">
              <a:buAutoNum type="arabicParenR"/>
            </a:pPr>
            <a:r>
              <a:rPr lang="en-IN" sz="2200" dirty="0" smtClean="0"/>
              <a:t>Cost reduction and increased revenue</a:t>
            </a:r>
          </a:p>
          <a:p>
            <a:pPr marL="857250" lvl="1" indent="-457200">
              <a:buAutoNum type="arabicParenR"/>
            </a:pPr>
            <a:r>
              <a:rPr lang="en-IN" sz="2200" dirty="0" smtClean="0"/>
              <a:t>Data Storage</a:t>
            </a:r>
          </a:p>
          <a:p>
            <a:pPr marL="857250" lvl="1" indent="-457200">
              <a:buAutoNum type="arabicParenR"/>
            </a:pPr>
            <a:r>
              <a:rPr lang="en-IN" sz="2200" dirty="0" smtClean="0"/>
              <a:t>Seamless Check-In and Bill Payments</a:t>
            </a:r>
          </a:p>
          <a:p>
            <a:pPr marL="857250" lvl="1" indent="-457200">
              <a:buAutoNum type="arabicParenR"/>
            </a:pPr>
            <a:r>
              <a:rPr lang="en-IN" sz="2200" dirty="0" smtClean="0"/>
              <a:t>Easy Installation</a:t>
            </a:r>
          </a:p>
          <a:p>
            <a:pPr marL="857250" lvl="1" indent="-457200">
              <a:buAutoNum type="arabicParenR"/>
            </a:pPr>
            <a:r>
              <a:rPr lang="en-IN" sz="2200" dirty="0" smtClean="0"/>
              <a:t>Privacy</a:t>
            </a:r>
          </a:p>
          <a:p>
            <a:pPr marL="857250" lvl="1" indent="-457200">
              <a:buAutoNum type="arabicParenR"/>
            </a:pPr>
            <a:r>
              <a:rPr lang="en-IN" sz="2200" dirty="0" smtClean="0"/>
              <a:t>Reduce man power</a:t>
            </a:r>
            <a:endParaRPr lang="en-IN" sz="2200" dirty="0"/>
          </a:p>
        </p:txBody>
      </p:sp>
    </p:spTree>
    <p:extLst>
      <p:ext uri="{BB962C8B-B14F-4D97-AF65-F5344CB8AC3E}">
        <p14:creationId xmlns:p14="http://schemas.microsoft.com/office/powerpoint/2010/main" val="1457114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3092" y="1609860"/>
            <a:ext cx="8596668" cy="4676201"/>
          </a:xfrm>
        </p:spPr>
        <p:txBody>
          <a:bodyPr>
            <a:normAutofit/>
          </a:bodyPr>
          <a:lstStyle/>
          <a:p>
            <a:pPr>
              <a:buFont typeface="Wingdings" panose="05000000000000000000" pitchFamily="2" charset="2"/>
              <a:buChar char="Ø"/>
            </a:pPr>
            <a:r>
              <a:rPr lang="en-IN" sz="2400" dirty="0" smtClean="0"/>
              <a:t>Disadvantages:</a:t>
            </a:r>
          </a:p>
          <a:p>
            <a:pPr marL="857250" lvl="1" indent="-457200">
              <a:buFont typeface="+mj-lt"/>
              <a:buAutoNum type="arabicParenR"/>
            </a:pPr>
            <a:r>
              <a:rPr lang="en-IN" sz="2200" dirty="0" smtClean="0"/>
              <a:t>Internet Connection</a:t>
            </a:r>
          </a:p>
          <a:p>
            <a:pPr marL="857250" lvl="1" indent="-457200">
              <a:buFont typeface="+mj-lt"/>
              <a:buAutoNum type="arabicParenR"/>
            </a:pPr>
            <a:r>
              <a:rPr lang="en-IN" sz="2200" dirty="0" smtClean="0"/>
              <a:t>Digital thief</a:t>
            </a:r>
          </a:p>
          <a:p>
            <a:pPr marL="857250" lvl="1" indent="-457200">
              <a:buFont typeface="+mj-lt"/>
              <a:buAutoNum type="arabicParenR"/>
            </a:pPr>
            <a:r>
              <a:rPr lang="en-IN" sz="2200" dirty="0" smtClean="0"/>
              <a:t>Human-AI relation</a:t>
            </a:r>
            <a:endParaRPr lang="en-IN" sz="2200" dirty="0"/>
          </a:p>
        </p:txBody>
      </p:sp>
    </p:spTree>
    <p:extLst>
      <p:ext uri="{BB962C8B-B14F-4D97-AF65-F5344CB8AC3E}">
        <p14:creationId xmlns:p14="http://schemas.microsoft.com/office/powerpoint/2010/main" val="292382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04045"/>
          </a:xfrm>
        </p:spPr>
        <p:txBody>
          <a:bodyPr/>
          <a:lstStyle/>
          <a:p>
            <a:pPr algn="ctr"/>
            <a:r>
              <a:rPr lang="en-IN" dirty="0" smtClean="0"/>
              <a:t>APPLICATIONS</a:t>
            </a:r>
            <a:endParaRPr lang="en-IN" dirty="0"/>
          </a:p>
        </p:txBody>
      </p:sp>
      <p:sp>
        <p:nvSpPr>
          <p:cNvPr id="3" name="Content Placeholder 2"/>
          <p:cNvSpPr>
            <a:spLocks noGrp="1"/>
          </p:cNvSpPr>
          <p:nvPr>
            <p:ph idx="1"/>
          </p:nvPr>
        </p:nvSpPr>
        <p:spPr>
          <a:xfrm>
            <a:off x="677334" y="1493949"/>
            <a:ext cx="8596668" cy="4547414"/>
          </a:xfrm>
        </p:spPr>
        <p:txBody>
          <a:bodyPr>
            <a:normAutofit/>
          </a:bodyPr>
          <a:lstStyle/>
          <a:p>
            <a:r>
              <a:rPr lang="en-IN" sz="2400" dirty="0" smtClean="0"/>
              <a:t>Hotel Automation</a:t>
            </a:r>
          </a:p>
          <a:p>
            <a:pPr marL="400050" lvl="1" indent="0">
              <a:buNone/>
            </a:pPr>
            <a:r>
              <a:rPr lang="en-IN" sz="2200" dirty="0" smtClean="0"/>
              <a:t>The mobile based application can be used in the hotels by avoiding the front desk i.e. booking a room, using room services.</a:t>
            </a:r>
          </a:p>
          <a:p>
            <a:r>
              <a:rPr lang="en-IN" sz="2400" dirty="0" smtClean="0"/>
              <a:t>Restaurant Automation</a:t>
            </a:r>
          </a:p>
          <a:p>
            <a:pPr marL="400050" lvl="1" indent="0">
              <a:buNone/>
            </a:pPr>
            <a:r>
              <a:rPr lang="en-IN" sz="2200" dirty="0" smtClean="0"/>
              <a:t>The same mobile based application can be used for a restaurant and selecting from the menu card order can be placed.</a:t>
            </a:r>
            <a:endParaRPr lang="en-IN" sz="2200" dirty="0"/>
          </a:p>
        </p:txBody>
      </p:sp>
    </p:spTree>
    <p:extLst>
      <p:ext uri="{BB962C8B-B14F-4D97-AF65-F5344CB8AC3E}">
        <p14:creationId xmlns:p14="http://schemas.microsoft.com/office/powerpoint/2010/main" val="3567438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B361CE-124E-4B99-8A19-866C0C0DBAD5}"/>
              </a:ext>
            </a:extLst>
          </p:cNvPr>
          <p:cNvSpPr>
            <a:spLocks noGrp="1"/>
          </p:cNvSpPr>
          <p:nvPr>
            <p:ph type="title"/>
          </p:nvPr>
        </p:nvSpPr>
        <p:spPr/>
        <p:txBody>
          <a:bodyPr/>
          <a:lstStyle/>
          <a:p>
            <a:pPr algn="ctr"/>
            <a:r>
              <a:rPr lang="en-IN" sz="3600" dirty="0" smtClean="0"/>
              <a:t>EXPECTED OUTCOMES</a:t>
            </a:r>
            <a:endParaRPr lang="en-IN" sz="3600" dirty="0"/>
          </a:p>
        </p:txBody>
      </p:sp>
      <p:sp>
        <p:nvSpPr>
          <p:cNvPr id="3" name="Content Placeholder 2">
            <a:extLst>
              <a:ext uri="{FF2B5EF4-FFF2-40B4-BE49-F238E27FC236}">
                <a16:creationId xmlns="" xmlns:a16="http://schemas.microsoft.com/office/drawing/2014/main" id="{4FEEFFE2-FA53-407C-967C-2526CC5AABCA}"/>
              </a:ext>
            </a:extLst>
          </p:cNvPr>
          <p:cNvSpPr>
            <a:spLocks noGrp="1"/>
          </p:cNvSpPr>
          <p:nvPr>
            <p:ph idx="1"/>
          </p:nvPr>
        </p:nvSpPr>
        <p:spPr/>
        <p:txBody>
          <a:bodyPr/>
          <a:lstStyle/>
          <a:p>
            <a:pPr>
              <a:buFont typeface="Wingdings" panose="05000000000000000000" pitchFamily="2" charset="2"/>
              <a:buChar char="Ø"/>
            </a:pPr>
            <a:r>
              <a:rPr lang="en-IN" sz="2400" dirty="0"/>
              <a:t>Easy to use and install</a:t>
            </a:r>
          </a:p>
          <a:p>
            <a:pPr>
              <a:buFont typeface="Wingdings" panose="05000000000000000000" pitchFamily="2" charset="2"/>
              <a:buChar char="Ø"/>
            </a:pPr>
            <a:r>
              <a:rPr lang="en-IN" sz="2400" dirty="0"/>
              <a:t>Reduces human efforts</a:t>
            </a:r>
          </a:p>
          <a:p>
            <a:pPr>
              <a:buFont typeface="Wingdings" panose="05000000000000000000" pitchFamily="2" charset="2"/>
              <a:buChar char="Ø"/>
            </a:pPr>
            <a:r>
              <a:rPr lang="en-IN" sz="2400" dirty="0"/>
              <a:t>Saves time</a:t>
            </a:r>
          </a:p>
          <a:p>
            <a:pPr>
              <a:buFont typeface="Wingdings" panose="05000000000000000000" pitchFamily="2" charset="2"/>
              <a:buChar char="Ø"/>
            </a:pPr>
            <a:r>
              <a:rPr lang="en-IN" sz="2400" dirty="0"/>
              <a:t>User friendly interface</a:t>
            </a:r>
          </a:p>
          <a:p>
            <a:pPr>
              <a:buFont typeface="Wingdings" panose="05000000000000000000" pitchFamily="2" charset="2"/>
              <a:buChar char="Ø"/>
            </a:pPr>
            <a:r>
              <a:rPr lang="en-IN" sz="2400" dirty="0"/>
              <a:t>Fast response for requests made</a:t>
            </a:r>
          </a:p>
          <a:p>
            <a:pPr>
              <a:buFont typeface="Wingdings" panose="05000000000000000000" pitchFamily="2" charset="2"/>
              <a:buChar char="Ø"/>
            </a:pPr>
            <a:r>
              <a:rPr lang="en-IN" sz="2400" dirty="0"/>
              <a:t>Reduction in Manpower.</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38514885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8398" y="2605826"/>
            <a:ext cx="8596668" cy="1320800"/>
          </a:xfrm>
        </p:spPr>
        <p:txBody>
          <a:bodyPr>
            <a:normAutofit/>
          </a:bodyPr>
          <a:lstStyle/>
          <a:p>
            <a:pPr algn="ctr"/>
            <a:r>
              <a:rPr lang="en-IN" sz="6000" dirty="0" smtClean="0"/>
              <a:t>THANK YOU</a:t>
            </a:r>
            <a:endParaRPr lang="en-IN" sz="6000" dirty="0"/>
          </a:p>
        </p:txBody>
      </p:sp>
    </p:spTree>
    <p:extLst>
      <p:ext uri="{BB962C8B-B14F-4D97-AF65-F5344CB8AC3E}">
        <p14:creationId xmlns:p14="http://schemas.microsoft.com/office/powerpoint/2010/main" val="4276226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972" y="334852"/>
            <a:ext cx="11603865" cy="5699785"/>
          </a:xfrm>
          <a:prstGeom prst="rect">
            <a:avLst/>
          </a:prstGeom>
          <a:ln>
            <a:solidFill>
              <a:schemeClr val="accent1">
                <a:alpha val="50000"/>
              </a:schemeClr>
            </a:solidFill>
          </a:ln>
        </p:spPr>
      </p:pic>
      <p:sp>
        <p:nvSpPr>
          <p:cNvPr id="7" name="TextBox 6"/>
          <p:cNvSpPr txBox="1"/>
          <p:nvPr/>
        </p:nvSpPr>
        <p:spPr>
          <a:xfrm>
            <a:off x="4172755" y="6130344"/>
            <a:ext cx="4675031" cy="369332"/>
          </a:xfrm>
          <a:prstGeom prst="rect">
            <a:avLst/>
          </a:prstGeom>
          <a:noFill/>
        </p:spPr>
        <p:txBody>
          <a:bodyPr wrap="square" rtlCol="0">
            <a:spAutoFit/>
          </a:bodyPr>
          <a:lstStyle/>
          <a:p>
            <a:pPr algn="ctr"/>
            <a:r>
              <a:rPr lang="en-IN" b="1" u="sng" dirty="0" smtClean="0"/>
              <a:t>FINAL OVERVIEW</a:t>
            </a:r>
            <a:endParaRPr lang="en-IN" b="1" u="sng" dirty="0"/>
          </a:p>
        </p:txBody>
      </p:sp>
      <p:sp>
        <p:nvSpPr>
          <p:cNvPr id="12" name="Rectangle 11"/>
          <p:cNvSpPr/>
          <p:nvPr/>
        </p:nvSpPr>
        <p:spPr>
          <a:xfrm>
            <a:off x="321972" y="360608"/>
            <a:ext cx="7392473" cy="48295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p:cNvSpPr txBox="1"/>
          <p:nvPr/>
        </p:nvSpPr>
        <p:spPr>
          <a:xfrm>
            <a:off x="2305318" y="5285893"/>
            <a:ext cx="3271234" cy="307777"/>
          </a:xfrm>
          <a:prstGeom prst="rect">
            <a:avLst/>
          </a:prstGeom>
          <a:noFill/>
        </p:spPr>
        <p:txBody>
          <a:bodyPr wrap="square" rtlCol="0">
            <a:spAutoFit/>
          </a:bodyPr>
          <a:lstStyle/>
          <a:p>
            <a:pPr algn="ctr"/>
            <a:r>
              <a:rPr lang="en-IN" sz="1400" b="1" u="sng" dirty="0" smtClean="0"/>
              <a:t>ROOMS AND CORRIDOR AREA</a:t>
            </a:r>
            <a:endParaRPr lang="en-IN" sz="1400" b="1" u="sng" dirty="0"/>
          </a:p>
        </p:txBody>
      </p:sp>
      <p:sp>
        <p:nvSpPr>
          <p:cNvPr id="15" name="Rectangle 14"/>
          <p:cNvSpPr/>
          <p:nvPr/>
        </p:nvSpPr>
        <p:spPr>
          <a:xfrm>
            <a:off x="8036417" y="2112135"/>
            <a:ext cx="3889420" cy="39225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p:cNvSpPr txBox="1"/>
          <p:nvPr/>
        </p:nvSpPr>
        <p:spPr>
          <a:xfrm>
            <a:off x="8976575" y="1661375"/>
            <a:ext cx="2086377" cy="307777"/>
          </a:xfrm>
          <a:prstGeom prst="rect">
            <a:avLst/>
          </a:prstGeom>
          <a:noFill/>
        </p:spPr>
        <p:txBody>
          <a:bodyPr wrap="square" rtlCol="0">
            <a:spAutoFit/>
          </a:bodyPr>
          <a:lstStyle/>
          <a:p>
            <a:pPr algn="ctr"/>
            <a:r>
              <a:rPr lang="en-IN" sz="1400" b="1" u="sng" dirty="0" smtClean="0"/>
              <a:t>RECEPTION DESK</a:t>
            </a:r>
            <a:endParaRPr lang="en-IN" sz="1400" b="1" u="sng" dirty="0"/>
          </a:p>
        </p:txBody>
      </p:sp>
    </p:spTree>
    <p:extLst>
      <p:ext uri="{BB962C8B-B14F-4D97-AF65-F5344CB8AC3E}">
        <p14:creationId xmlns:p14="http://schemas.microsoft.com/office/powerpoint/2010/main" val="3873711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E79A2B-00BC-451A-9C47-07BF597D0772}"/>
              </a:ext>
            </a:extLst>
          </p:cNvPr>
          <p:cNvSpPr>
            <a:spLocks noGrp="1"/>
          </p:cNvSpPr>
          <p:nvPr>
            <p:ph type="title"/>
          </p:nvPr>
        </p:nvSpPr>
        <p:spPr>
          <a:xfrm>
            <a:off x="677334" y="609600"/>
            <a:ext cx="8596668" cy="768439"/>
          </a:xfrm>
        </p:spPr>
        <p:txBody>
          <a:bodyPr/>
          <a:lstStyle/>
          <a:p>
            <a:pPr algn="ctr"/>
            <a:r>
              <a:rPr lang="en-IN" sz="3600" dirty="0" smtClean="0"/>
              <a:t>OBJECTIVE</a:t>
            </a:r>
            <a:endParaRPr lang="en-IN" sz="3600" dirty="0"/>
          </a:p>
        </p:txBody>
      </p:sp>
      <p:sp>
        <p:nvSpPr>
          <p:cNvPr id="3" name="Content Placeholder 2">
            <a:extLst>
              <a:ext uri="{FF2B5EF4-FFF2-40B4-BE49-F238E27FC236}">
                <a16:creationId xmlns="" xmlns:a16="http://schemas.microsoft.com/office/drawing/2014/main" id="{4E1E7CEB-D5CD-4158-BA63-EBC1A95EA772}"/>
              </a:ext>
            </a:extLst>
          </p:cNvPr>
          <p:cNvSpPr>
            <a:spLocks noGrp="1"/>
          </p:cNvSpPr>
          <p:nvPr>
            <p:ph idx="1"/>
          </p:nvPr>
        </p:nvSpPr>
        <p:spPr>
          <a:xfrm>
            <a:off x="677334" y="1709828"/>
            <a:ext cx="8596668" cy="3880773"/>
          </a:xfrm>
        </p:spPr>
        <p:txBody>
          <a:bodyPr>
            <a:normAutofit/>
          </a:bodyPr>
          <a:lstStyle/>
          <a:p>
            <a:pPr algn="just">
              <a:lnSpc>
                <a:spcPct val="150000"/>
              </a:lnSpc>
              <a:buFont typeface="Wingdings" panose="05000000000000000000" pitchFamily="2" charset="2"/>
              <a:buChar char="Ø"/>
            </a:pPr>
            <a:r>
              <a:rPr lang="en-IN" sz="2400" dirty="0"/>
              <a:t>By implementing this system we can bring a good change in restaurants and hotel industry.</a:t>
            </a:r>
          </a:p>
          <a:p>
            <a:pPr algn="just">
              <a:lnSpc>
                <a:spcPct val="150000"/>
              </a:lnSpc>
              <a:buFont typeface="Wingdings" panose="05000000000000000000" pitchFamily="2" charset="2"/>
              <a:buChar char="Ø"/>
            </a:pPr>
            <a:r>
              <a:rPr lang="en-IN" sz="2400" dirty="0"/>
              <a:t>This system will save a lot of time, human efforts, electricity and increases security.</a:t>
            </a:r>
          </a:p>
          <a:p>
            <a:pPr algn="just">
              <a:lnSpc>
                <a:spcPct val="150000"/>
              </a:lnSpc>
              <a:buFont typeface="Wingdings" panose="05000000000000000000" pitchFamily="2" charset="2"/>
              <a:buChar char="Ø"/>
            </a:pPr>
            <a:r>
              <a:rPr lang="en-IN" sz="2400" dirty="0"/>
              <a:t>Not only for customers but also for staffs it would be easy to manage the whole hotel.</a:t>
            </a:r>
          </a:p>
        </p:txBody>
      </p:sp>
    </p:spTree>
    <p:extLst>
      <p:ext uri="{BB962C8B-B14F-4D97-AF65-F5344CB8AC3E}">
        <p14:creationId xmlns:p14="http://schemas.microsoft.com/office/powerpoint/2010/main" val="41560707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0BE3D5-2903-48FA-90F3-798F0156FF76}"/>
              </a:ext>
            </a:extLst>
          </p:cNvPr>
          <p:cNvSpPr>
            <a:spLocks noGrp="1"/>
          </p:cNvSpPr>
          <p:nvPr>
            <p:ph type="title"/>
          </p:nvPr>
        </p:nvSpPr>
        <p:spPr>
          <a:xfrm>
            <a:off x="1097280" y="286603"/>
            <a:ext cx="10058400" cy="833859"/>
          </a:xfrm>
        </p:spPr>
        <p:txBody>
          <a:bodyPr/>
          <a:lstStyle/>
          <a:p>
            <a:pPr algn="ctr"/>
            <a:r>
              <a:rPr lang="en-IN" sz="3600" dirty="0" smtClean="0"/>
              <a:t>COMPONENTS</a:t>
            </a:r>
            <a:endParaRPr lang="en-IN" sz="3600" dirty="0"/>
          </a:p>
        </p:txBody>
      </p:sp>
      <p:sp>
        <p:nvSpPr>
          <p:cNvPr id="3" name="Content Placeholder 2">
            <a:extLst>
              <a:ext uri="{FF2B5EF4-FFF2-40B4-BE49-F238E27FC236}">
                <a16:creationId xmlns="" xmlns:a16="http://schemas.microsoft.com/office/drawing/2014/main" id="{38F438EB-A0E2-4F39-9CD4-E153D1C9D5A0}"/>
              </a:ext>
            </a:extLst>
          </p:cNvPr>
          <p:cNvSpPr>
            <a:spLocks noGrp="1"/>
          </p:cNvSpPr>
          <p:nvPr>
            <p:ph idx="1"/>
          </p:nvPr>
        </p:nvSpPr>
        <p:spPr>
          <a:xfrm>
            <a:off x="1097280" y="1472246"/>
            <a:ext cx="10058400" cy="4479565"/>
          </a:xfrm>
        </p:spPr>
        <p:txBody>
          <a:bodyPr>
            <a:normAutofit/>
          </a:bodyPr>
          <a:lstStyle/>
          <a:p>
            <a:pPr>
              <a:lnSpc>
                <a:spcPct val="70000"/>
              </a:lnSpc>
              <a:buFont typeface="Wingdings" panose="05000000000000000000" pitchFamily="2" charset="2"/>
              <a:buChar char="Ø"/>
            </a:pPr>
            <a:r>
              <a:rPr lang="en-IN" sz="2400" dirty="0"/>
              <a:t>Raspberry pi 3 </a:t>
            </a:r>
            <a:r>
              <a:rPr lang="en-IN" sz="2400" dirty="0" smtClean="0"/>
              <a:t>B</a:t>
            </a:r>
          </a:p>
          <a:p>
            <a:pPr>
              <a:lnSpc>
                <a:spcPct val="70000"/>
              </a:lnSpc>
              <a:buFont typeface="Wingdings" panose="05000000000000000000" pitchFamily="2" charset="2"/>
              <a:buChar char="Ø"/>
            </a:pPr>
            <a:r>
              <a:rPr lang="en-IN" sz="2400" dirty="0" smtClean="0"/>
              <a:t>NodeMCU</a:t>
            </a:r>
            <a:endParaRPr lang="en-IN" sz="2400" dirty="0"/>
          </a:p>
          <a:p>
            <a:pPr>
              <a:lnSpc>
                <a:spcPct val="70000"/>
              </a:lnSpc>
              <a:buFont typeface="Wingdings" panose="05000000000000000000" pitchFamily="2" charset="2"/>
              <a:buChar char="Ø"/>
            </a:pPr>
            <a:r>
              <a:rPr lang="en-IN" sz="2400" dirty="0"/>
              <a:t>Pi </a:t>
            </a:r>
            <a:r>
              <a:rPr lang="en-IN" sz="2400" dirty="0" smtClean="0"/>
              <a:t>Camera</a:t>
            </a:r>
          </a:p>
          <a:p>
            <a:pPr>
              <a:lnSpc>
                <a:spcPct val="70000"/>
              </a:lnSpc>
              <a:buFont typeface="Wingdings" panose="05000000000000000000" pitchFamily="2" charset="2"/>
              <a:buChar char="Ø"/>
            </a:pPr>
            <a:r>
              <a:rPr lang="en-IN" sz="2400" dirty="0" smtClean="0"/>
              <a:t>16x2 LCD display</a:t>
            </a:r>
            <a:endParaRPr lang="en-IN" sz="2400" dirty="0"/>
          </a:p>
          <a:p>
            <a:pPr>
              <a:lnSpc>
                <a:spcPct val="70000"/>
              </a:lnSpc>
              <a:buFont typeface="Wingdings" panose="05000000000000000000" pitchFamily="2" charset="2"/>
              <a:buChar char="Ø"/>
            </a:pPr>
            <a:r>
              <a:rPr lang="en-IN" sz="2400" dirty="0"/>
              <a:t>LEDs</a:t>
            </a:r>
          </a:p>
          <a:p>
            <a:pPr>
              <a:lnSpc>
                <a:spcPct val="70000"/>
              </a:lnSpc>
              <a:buFont typeface="Wingdings" panose="05000000000000000000" pitchFamily="2" charset="2"/>
              <a:buChar char="Ø"/>
            </a:pPr>
            <a:r>
              <a:rPr lang="en-IN" sz="2400" dirty="0" smtClean="0"/>
              <a:t>Pushbuttons</a:t>
            </a:r>
            <a:endParaRPr lang="en-IN" sz="2400" dirty="0"/>
          </a:p>
          <a:p>
            <a:pPr>
              <a:lnSpc>
                <a:spcPct val="70000"/>
              </a:lnSpc>
              <a:buFont typeface="Wingdings" panose="05000000000000000000" pitchFamily="2" charset="2"/>
              <a:buChar char="Ø"/>
            </a:pPr>
            <a:r>
              <a:rPr lang="en-IN" sz="2400" dirty="0"/>
              <a:t>Power supply circuit</a:t>
            </a:r>
          </a:p>
          <a:p>
            <a:pPr>
              <a:lnSpc>
                <a:spcPct val="70000"/>
              </a:lnSpc>
              <a:buFont typeface="Wingdings" panose="05000000000000000000" pitchFamily="2" charset="2"/>
              <a:buChar char="Ø"/>
            </a:pPr>
            <a:r>
              <a:rPr lang="en-IN" sz="2400" dirty="0"/>
              <a:t>SD </a:t>
            </a:r>
            <a:r>
              <a:rPr lang="en-IN" sz="2400" dirty="0" smtClean="0"/>
              <a:t>card</a:t>
            </a:r>
            <a:endParaRPr lang="en-IN" sz="2400" dirty="0"/>
          </a:p>
          <a:p>
            <a:pPr>
              <a:lnSpc>
                <a:spcPct val="70000"/>
              </a:lnSpc>
              <a:buFont typeface="Wingdings" panose="05000000000000000000" pitchFamily="2" charset="2"/>
              <a:buChar char="Ø"/>
            </a:pPr>
            <a:r>
              <a:rPr lang="en-IN" sz="2400" dirty="0"/>
              <a:t>PCBs and Wires</a:t>
            </a:r>
          </a:p>
          <a:p>
            <a:pPr>
              <a:lnSpc>
                <a:spcPct val="70000"/>
              </a:lnSpc>
              <a:buFont typeface="Wingdings" panose="05000000000000000000" pitchFamily="2" charset="2"/>
              <a:buChar char="Ø"/>
            </a:pPr>
            <a:r>
              <a:rPr lang="en-IN" sz="2400" dirty="0"/>
              <a:t>PCF8574 Module </a:t>
            </a:r>
          </a:p>
          <a:p>
            <a:pPr>
              <a:lnSpc>
                <a:spcPct val="70000"/>
              </a:lnSpc>
              <a:buFont typeface="Wingdings" panose="05000000000000000000" pitchFamily="2" charset="2"/>
              <a:buChar char="Ø"/>
            </a:pPr>
            <a:r>
              <a:rPr lang="en-IN" sz="2400" dirty="0"/>
              <a:t>Relays</a:t>
            </a:r>
          </a:p>
        </p:txBody>
      </p:sp>
    </p:spTree>
    <p:extLst>
      <p:ext uri="{BB962C8B-B14F-4D97-AF65-F5344CB8AC3E}">
        <p14:creationId xmlns:p14="http://schemas.microsoft.com/office/powerpoint/2010/main" val="6999961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58592"/>
          </a:xfrm>
        </p:spPr>
        <p:txBody>
          <a:bodyPr>
            <a:normAutofit/>
          </a:bodyPr>
          <a:lstStyle/>
          <a:p>
            <a:pPr algn="ctr"/>
            <a:r>
              <a:rPr lang="en-IN" sz="3600" dirty="0" smtClean="0"/>
              <a:t>SOFTWARE </a:t>
            </a:r>
            <a:r>
              <a:rPr lang="en-IN" sz="3600" dirty="0"/>
              <a:t>D</a:t>
            </a:r>
            <a:r>
              <a:rPr lang="en-IN" sz="3600" dirty="0" smtClean="0"/>
              <a:t>ESCRIPTION</a:t>
            </a:r>
            <a:endParaRPr lang="en-IN" sz="3600" dirty="0"/>
          </a:p>
        </p:txBody>
      </p:sp>
      <p:sp>
        <p:nvSpPr>
          <p:cNvPr id="3" name="Content Placeholder 2"/>
          <p:cNvSpPr>
            <a:spLocks noGrp="1"/>
          </p:cNvSpPr>
          <p:nvPr>
            <p:ph idx="1"/>
          </p:nvPr>
        </p:nvSpPr>
        <p:spPr>
          <a:xfrm>
            <a:off x="677334" y="1761344"/>
            <a:ext cx="8596668" cy="4639456"/>
          </a:xfrm>
        </p:spPr>
        <p:txBody>
          <a:bodyPr>
            <a:normAutofit fontScale="92500" lnSpcReduction="10000"/>
          </a:bodyPr>
          <a:lstStyle/>
          <a:p>
            <a:pPr>
              <a:buFont typeface="Wingdings" panose="05000000000000000000" pitchFamily="2" charset="2"/>
              <a:buChar char="Ø"/>
            </a:pPr>
            <a:r>
              <a:rPr lang="en-IN" sz="2600" dirty="0" smtClean="0"/>
              <a:t>Raspbian</a:t>
            </a:r>
            <a:r>
              <a:rPr lang="en-IN" sz="2400" dirty="0" smtClean="0"/>
              <a:t>:</a:t>
            </a:r>
          </a:p>
          <a:p>
            <a:pPr marL="457200" lvl="1" indent="0">
              <a:buNone/>
            </a:pPr>
            <a:r>
              <a:rPr lang="en-IN" sz="2200" dirty="0" smtClean="0"/>
              <a:t>It is the official operating system(O.S.) of Raspberry Pi. Since Python is the programming language of Raspberry Pi, Raspbian comes with pre-installed Python.</a:t>
            </a:r>
          </a:p>
          <a:p>
            <a:pPr>
              <a:buFont typeface="Wingdings" panose="05000000000000000000" pitchFamily="2" charset="2"/>
              <a:buChar char="Ø"/>
            </a:pPr>
            <a:r>
              <a:rPr lang="en-IN" sz="2600" dirty="0" smtClean="0"/>
              <a:t>Arduino:</a:t>
            </a:r>
          </a:p>
          <a:p>
            <a:pPr marL="457200" lvl="1" indent="0">
              <a:buNone/>
            </a:pPr>
            <a:r>
              <a:rPr lang="en-IN" sz="2200" dirty="0" smtClean="0"/>
              <a:t>It is integrated development environment(IDE) used for running nodeMCU,</a:t>
            </a:r>
            <a:r>
              <a:rPr lang="en-IN" sz="2200" dirty="0"/>
              <a:t> </a:t>
            </a:r>
            <a:r>
              <a:rPr lang="en-IN" sz="2200" dirty="0" smtClean="0"/>
              <a:t>Relay, PCF8574</a:t>
            </a:r>
            <a:r>
              <a:rPr lang="en-IN" sz="2000" dirty="0" smtClean="0"/>
              <a:t>.</a:t>
            </a:r>
          </a:p>
          <a:p>
            <a:pPr>
              <a:buFont typeface="Wingdings" panose="05000000000000000000" pitchFamily="2" charset="2"/>
              <a:buChar char="Ø"/>
            </a:pPr>
            <a:r>
              <a:rPr lang="en-IN" sz="2600" dirty="0" smtClean="0"/>
              <a:t>Python:</a:t>
            </a:r>
          </a:p>
          <a:p>
            <a:pPr marL="457200" lvl="1" indent="0">
              <a:buNone/>
            </a:pPr>
            <a:r>
              <a:rPr lang="en-IN" sz="2200" dirty="0" smtClean="0"/>
              <a:t>Most of the coding/programming section is made using Python language.</a:t>
            </a:r>
          </a:p>
          <a:p>
            <a:pPr>
              <a:buFont typeface="Wingdings" panose="05000000000000000000" pitchFamily="2" charset="2"/>
              <a:buChar char="Ø"/>
            </a:pPr>
            <a:r>
              <a:rPr lang="en-IN" sz="2600" dirty="0" smtClean="0"/>
              <a:t>Android Studio:</a:t>
            </a:r>
          </a:p>
          <a:p>
            <a:pPr marL="457200" lvl="1" indent="0">
              <a:buNone/>
            </a:pPr>
            <a:r>
              <a:rPr lang="en-IN" sz="2200" dirty="0" smtClean="0"/>
              <a:t>For creating and building mobile applications based on Android O.S.</a:t>
            </a:r>
          </a:p>
        </p:txBody>
      </p:sp>
    </p:spTree>
    <p:extLst>
      <p:ext uri="{BB962C8B-B14F-4D97-AF65-F5344CB8AC3E}">
        <p14:creationId xmlns:p14="http://schemas.microsoft.com/office/powerpoint/2010/main" val="36232708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1378039"/>
            <a:ext cx="8596668" cy="5048517"/>
          </a:xfrm>
        </p:spPr>
        <p:txBody>
          <a:bodyPr>
            <a:normAutofit lnSpcReduction="10000"/>
          </a:bodyPr>
          <a:lstStyle/>
          <a:p>
            <a:pPr>
              <a:buFont typeface="Wingdings" panose="05000000000000000000" pitchFamily="2" charset="2"/>
              <a:buChar char="Ø"/>
            </a:pPr>
            <a:r>
              <a:rPr lang="en-IN" sz="2400" dirty="0" smtClean="0"/>
              <a:t>Proteus:</a:t>
            </a:r>
          </a:p>
          <a:p>
            <a:pPr marL="400050" lvl="1" indent="0">
              <a:buNone/>
            </a:pPr>
            <a:r>
              <a:rPr lang="en-US" sz="2000" b="1" dirty="0" smtClean="0"/>
              <a:t>Proteus</a:t>
            </a:r>
            <a:r>
              <a:rPr lang="en-US" sz="2000" b="1" dirty="0"/>
              <a:t> </a:t>
            </a:r>
            <a:r>
              <a:rPr lang="en-US" sz="2000" dirty="0"/>
              <a:t>is an electronic circuit design software which includes a schematic capture, simulation and PCB ( Printed Circuit Board) Layout modules.</a:t>
            </a:r>
            <a:r>
              <a:rPr lang="en-US" dirty="0"/>
              <a:t> </a:t>
            </a:r>
            <a:endParaRPr lang="en-US" dirty="0" smtClean="0"/>
          </a:p>
          <a:p>
            <a:pPr>
              <a:buFont typeface="Wingdings" panose="05000000000000000000" pitchFamily="2" charset="2"/>
              <a:buChar char="Ø"/>
            </a:pPr>
            <a:r>
              <a:rPr lang="en-US" sz="2400" dirty="0" smtClean="0"/>
              <a:t>Multisim:</a:t>
            </a:r>
          </a:p>
          <a:p>
            <a:pPr marL="400050" lvl="1" indent="0">
              <a:buNone/>
            </a:pPr>
            <a:r>
              <a:rPr lang="en-US" sz="2000" dirty="0"/>
              <a:t>Multisim is industry standard SPICE simulation and circuit design software for analog, digital, and power </a:t>
            </a:r>
            <a:r>
              <a:rPr lang="en-US" sz="2000" dirty="0" smtClean="0"/>
              <a:t>electronics. It integrates </a:t>
            </a:r>
            <a:r>
              <a:rPr lang="en-US" sz="2000" dirty="0"/>
              <a:t>industry standard SPICE simulation with an interactive schematic environment to instantly visualize and analyze electronic circuit behavior.</a:t>
            </a:r>
            <a:r>
              <a:rPr lang="en-US" dirty="0"/>
              <a:t> </a:t>
            </a:r>
            <a:endParaRPr lang="en-US" dirty="0" smtClean="0"/>
          </a:p>
          <a:p>
            <a:pPr>
              <a:buFont typeface="Wingdings" panose="05000000000000000000" pitchFamily="2" charset="2"/>
              <a:buChar char="Ø"/>
            </a:pPr>
            <a:r>
              <a:rPr lang="en-US" sz="2400" dirty="0" smtClean="0"/>
              <a:t>Fritzing:</a:t>
            </a:r>
          </a:p>
          <a:p>
            <a:pPr marL="400050" lvl="1" indent="0">
              <a:buNone/>
            </a:pPr>
            <a:r>
              <a:rPr lang="en-US" sz="2000" b="1" dirty="0"/>
              <a:t>Fritzing</a:t>
            </a:r>
            <a:r>
              <a:rPr lang="en-US" sz="2000" dirty="0"/>
              <a:t> is an open-source initiative to develop amateur or hobby CAD software for the design of electronics hardware, to support designers and artists ready to move from experimenting with a prototype to building a more permanent circuit.</a:t>
            </a:r>
            <a:r>
              <a:rPr lang="en-US" dirty="0"/>
              <a:t> </a:t>
            </a:r>
          </a:p>
          <a:p>
            <a:pPr marL="0" indent="0">
              <a:buNone/>
            </a:pPr>
            <a:endParaRPr lang="en-IN" sz="2000" dirty="0"/>
          </a:p>
        </p:txBody>
      </p:sp>
    </p:spTree>
    <p:extLst>
      <p:ext uri="{BB962C8B-B14F-4D97-AF65-F5344CB8AC3E}">
        <p14:creationId xmlns:p14="http://schemas.microsoft.com/office/powerpoint/2010/main" val="3242464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07076"/>
          </a:xfrm>
        </p:spPr>
        <p:txBody>
          <a:bodyPr>
            <a:normAutofit/>
          </a:bodyPr>
          <a:lstStyle/>
          <a:p>
            <a:pPr algn="ctr"/>
            <a:r>
              <a:rPr lang="en-IN" sz="3600" dirty="0" smtClean="0"/>
              <a:t>HARDWARE DESCRIPTION</a:t>
            </a:r>
            <a:endParaRPr lang="en-IN" sz="3600" dirty="0"/>
          </a:p>
        </p:txBody>
      </p:sp>
      <p:sp>
        <p:nvSpPr>
          <p:cNvPr id="3" name="Content Placeholder 2"/>
          <p:cNvSpPr>
            <a:spLocks noGrp="1"/>
          </p:cNvSpPr>
          <p:nvPr>
            <p:ph idx="1"/>
          </p:nvPr>
        </p:nvSpPr>
        <p:spPr>
          <a:xfrm>
            <a:off x="838200" y="1687132"/>
            <a:ext cx="10515600" cy="1339403"/>
          </a:xfrm>
        </p:spPr>
        <p:txBody>
          <a:bodyPr>
            <a:normAutofit fontScale="92500" lnSpcReduction="20000"/>
          </a:bodyPr>
          <a:lstStyle/>
          <a:p>
            <a:pPr>
              <a:buFont typeface="Wingdings" panose="05000000000000000000" pitchFamily="2" charset="2"/>
              <a:buChar char="Ø"/>
            </a:pPr>
            <a:r>
              <a:rPr lang="en-IN" sz="2600" dirty="0" smtClean="0"/>
              <a:t>Raspberry Pi:</a:t>
            </a:r>
          </a:p>
          <a:p>
            <a:pPr marL="457200" lvl="1" indent="0">
              <a:buNone/>
            </a:pPr>
            <a:r>
              <a:rPr lang="en-IN" sz="2200" dirty="0" smtClean="0"/>
              <a:t>It is a single board computer(S.B.C.) powered by Broadcom BCM2837 64-bit ARMv7 Quad core processor, running at 1.2GHz. With 1GB RAM and built-in WiFi and Bluetooth.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4559" y="3026536"/>
            <a:ext cx="7868990" cy="3696236"/>
          </a:xfrm>
          <a:prstGeom prst="rect">
            <a:avLst/>
          </a:prstGeom>
        </p:spPr>
      </p:pic>
    </p:spTree>
    <p:extLst>
      <p:ext uri="{BB962C8B-B14F-4D97-AF65-F5344CB8AC3E}">
        <p14:creationId xmlns:p14="http://schemas.microsoft.com/office/powerpoint/2010/main" val="30595398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27280"/>
            <a:ext cx="10515600" cy="1378040"/>
          </a:xfrm>
        </p:spPr>
        <p:txBody>
          <a:bodyPr>
            <a:normAutofit fontScale="92500" lnSpcReduction="10000"/>
          </a:bodyPr>
          <a:lstStyle/>
          <a:p>
            <a:pPr>
              <a:buFont typeface="Wingdings" panose="05000000000000000000" pitchFamily="2" charset="2"/>
              <a:buChar char="Ø"/>
            </a:pPr>
            <a:r>
              <a:rPr lang="en-IN" sz="2600" dirty="0" smtClean="0"/>
              <a:t>NodeMCU:</a:t>
            </a:r>
          </a:p>
          <a:p>
            <a:pPr marL="457200" lvl="1" indent="0">
              <a:buNone/>
            </a:pPr>
            <a:r>
              <a:rPr lang="en-US" sz="2200" dirty="0"/>
              <a:t>NodeMCU is an open source IoT platform. Which includes firmware which runs on the ESP8266 Wi-Fi Module from Espressif Systems,and hardware which is based on the ESP-12 module</a:t>
            </a:r>
            <a:r>
              <a:rPr lang="en-US" sz="2200" dirty="0" smtClean="0"/>
              <a:t>. </a:t>
            </a:r>
            <a:endParaRPr lang="en-IN" sz="2200" dirty="0" smtClean="0"/>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6080" y="2305320"/>
            <a:ext cx="6503830" cy="4404574"/>
          </a:xfrm>
          <a:prstGeom prst="rect">
            <a:avLst/>
          </a:prstGeom>
        </p:spPr>
      </p:pic>
    </p:spTree>
    <p:extLst>
      <p:ext uri="{BB962C8B-B14F-4D97-AF65-F5344CB8AC3E}">
        <p14:creationId xmlns:p14="http://schemas.microsoft.com/office/powerpoint/2010/main" val="2496587953"/>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1197</TotalTime>
  <Words>775</Words>
  <Application>Microsoft Office PowerPoint</Application>
  <PresentationFormat>Widescreen</PresentationFormat>
  <Paragraphs>112</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Trebuchet MS</vt:lpstr>
      <vt:lpstr>Wingdings</vt:lpstr>
      <vt:lpstr>Wingdings 3</vt:lpstr>
      <vt:lpstr>Facet</vt:lpstr>
      <vt:lpstr>PORTABLE SURROUND CAM CONTROL (HOTEL MANAGEMENT)</vt:lpstr>
      <vt:lpstr>CONTENTS</vt:lpstr>
      <vt:lpstr>PowerPoint Presentation</vt:lpstr>
      <vt:lpstr>OBJECTIVE</vt:lpstr>
      <vt:lpstr>COMPONENTS</vt:lpstr>
      <vt:lpstr>SOFTWARE DESCRIPTION</vt:lpstr>
      <vt:lpstr>PowerPoint Presentation</vt:lpstr>
      <vt:lpstr>HARDWARE DESCRIPTION</vt:lpstr>
      <vt:lpstr>PowerPoint Presentation</vt:lpstr>
      <vt:lpstr>PowerPoint Presentation</vt:lpstr>
      <vt:lpstr>PowerPoint Presentation</vt:lpstr>
      <vt:lpstr>PROJECT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 AND DISADVANTAGES</vt:lpstr>
      <vt:lpstr>PowerPoint Presentation</vt:lpstr>
      <vt:lpstr>APPLICATIONS</vt:lpstr>
      <vt:lpstr>EXPECTED OUTCOMES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PORTABLE SURROUND CAM CONTROL (Hotel management)</dc:title>
  <dc:creator>wakodikarhardik17@gmail.com</dc:creator>
  <cp:lastModifiedBy>Windows User</cp:lastModifiedBy>
  <cp:revision>108</cp:revision>
  <dcterms:created xsi:type="dcterms:W3CDTF">2020-04-16T07:08:57Z</dcterms:created>
  <dcterms:modified xsi:type="dcterms:W3CDTF">2022-02-21T14:56:39Z</dcterms:modified>
</cp:coreProperties>
</file>